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256" r:id="rId2"/>
    <p:sldId id="257" r:id="rId3"/>
    <p:sldId id="270" r:id="rId4"/>
    <p:sldId id="263" r:id="rId5"/>
    <p:sldId id="295" r:id="rId6"/>
    <p:sldId id="265" r:id="rId7"/>
    <p:sldId id="275" r:id="rId8"/>
    <p:sldId id="266" r:id="rId9"/>
    <p:sldId id="271" r:id="rId10"/>
    <p:sldId id="278" r:id="rId11"/>
    <p:sldId id="279" r:id="rId12"/>
    <p:sldId id="299" r:id="rId13"/>
    <p:sldId id="272" r:id="rId14"/>
    <p:sldId id="273" r:id="rId15"/>
    <p:sldId id="276" r:id="rId16"/>
    <p:sldId id="285" r:id="rId17"/>
    <p:sldId id="287" r:id="rId18"/>
    <p:sldId id="267" r:id="rId19"/>
    <p:sldId id="268" r:id="rId20"/>
    <p:sldId id="280" r:id="rId21"/>
    <p:sldId id="282" r:id="rId22"/>
    <p:sldId id="286" r:id="rId23"/>
    <p:sldId id="284" r:id="rId24"/>
    <p:sldId id="283" r:id="rId25"/>
    <p:sldId id="292" r:id="rId26"/>
    <p:sldId id="297" r:id="rId27"/>
    <p:sldId id="296" r:id="rId28"/>
    <p:sldId id="261" r:id="rId29"/>
    <p:sldId id="258" r:id="rId30"/>
    <p:sldId id="260" r:id="rId31"/>
    <p:sldId id="298" r:id="rId32"/>
    <p:sldId id="301" r:id="rId33"/>
    <p:sldId id="281" r:id="rId34"/>
    <p:sldId id="262" r:id="rId35"/>
    <p:sldId id="288" r:id="rId36"/>
    <p:sldId id="289" r:id="rId37"/>
    <p:sldId id="290" r:id="rId38"/>
    <p:sldId id="291" r:id="rId39"/>
    <p:sldId id="259" r:id="rId40"/>
    <p:sldId id="269" r:id="rId41"/>
    <p:sldId id="300" r:id="rId42"/>
    <p:sldId id="264" r:id="rId4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4B7F5BC-11B2-46BA-945E-30D83C7D8732}" type="datetimeFigureOut">
              <a:rPr lang="en-US" smtClean="0"/>
              <a:t>1/27/2016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565FECB-A60C-4F4B-ABED-5E1BA0938FD1}" type="slidenum">
              <a:rPr lang="en-US" smtClean="0"/>
              <a:t>‹#›</a:t>
            </a:fld>
            <a:endParaRPr lang="en-US" dirty="0"/>
          </a:p>
        </p:txBody>
      </p:sp>
    </p:spTree>
    <p:extLst>
      <p:ext uri="{BB962C8B-B14F-4D97-AF65-F5344CB8AC3E}">
        <p14:creationId xmlns:p14="http://schemas.microsoft.com/office/powerpoint/2010/main" val="3320818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EC9DE99-83AB-4E14-9E18-0AA28A45F9C7}" type="datetimeFigureOut">
              <a:rPr lang="en-US" smtClean="0"/>
              <a:t>1/27/2016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E302CEE-244A-47EA-8396-2013230A688D}" type="slidenum">
              <a:rPr lang="en-US" smtClean="0"/>
              <a:t>‹#›</a:t>
            </a:fld>
            <a:endParaRPr lang="en-US" dirty="0"/>
          </a:p>
        </p:txBody>
      </p:sp>
    </p:spTree>
    <p:extLst>
      <p:ext uri="{BB962C8B-B14F-4D97-AF65-F5344CB8AC3E}">
        <p14:creationId xmlns:p14="http://schemas.microsoft.com/office/powerpoint/2010/main" val="647592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1CC830-6C7A-46BF-8E57-02248C70806E}" type="datetime1">
              <a:rPr lang="en-US" smtClean="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91B660-4434-40C8-B132-E4CD9627823C}" type="datetime1">
              <a:rPr lang="en-US" smtClean="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77A774-A874-4E58-A332-923DC373DCD7}" type="datetime1">
              <a:rPr lang="en-US" smtClean="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1D1404-8619-4AF8-87B1-51512752C053}" type="datetime1">
              <a:rPr lang="en-US" smtClean="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5B7AF9C0-FFD4-40D7-8213-D205DA62F075}" type="datetime1">
              <a:rPr lang="en-US" smtClean="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DE4CBB-127F-4EFF-B73C-6CDEF429FE14}" type="datetime1">
              <a:rPr lang="en-US" smtClean="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0270DA-AE61-4973-B541-EF63DBAB5EA3}" type="datetime1">
              <a:rPr lang="en-US" smtClean="0"/>
              <a:t>1/27/2016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FC7FC-0258-459E-9A50-0AD19F1BBB7A}" type="datetime1">
              <a:rPr lang="en-US" smtClean="0"/>
              <a:t>1/27/2016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2043A-7BCD-4B0E-A5EB-D61AF731EA1B}" type="datetime1">
              <a:rPr lang="en-US" smtClean="0"/>
              <a:t>1/27/2016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968F9AD-5D90-4AC3-85CC-6A619EFF85FF}" type="datetime1">
              <a:rPr lang="en-US" smtClean="0"/>
              <a:t>1/27/2016</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739F66C-5190-4649-B5C0-55F21027185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3018AE-FA20-4A64-BB02-93691B688D74}" type="datetime1">
              <a:rPr lang="en-US" smtClean="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BC2452A-C075-470C-9592-0F01EF6808A3}" type="datetime1">
              <a:rPr lang="en-US" smtClean="0"/>
              <a:t>1/27/2016</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739F66C-5190-4649-B5C0-55F21027185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ethompson@akers-lawfirm.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5867400" cy="1295400"/>
          </a:xfrm>
        </p:spPr>
        <p:txBody>
          <a:bodyPr/>
          <a:lstStyle/>
          <a:p>
            <a:r>
              <a:rPr lang="en-US" dirty="0" smtClean="0"/>
              <a:t>DUE Diligence Review: </a:t>
            </a:r>
            <a:br>
              <a:rPr lang="en-US" dirty="0" smtClean="0"/>
            </a:br>
            <a:r>
              <a:rPr lang="en-US" sz="2400" dirty="0" smtClean="0"/>
              <a:t>Letter of Intent and Beyond</a:t>
            </a: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90" y="2362200"/>
            <a:ext cx="8153400" cy="3424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098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a:t>
            </a:r>
            <a:r>
              <a:rPr lang="en-US" dirty="0" smtClean="0"/>
              <a:t>Cont.)</a:t>
            </a:r>
            <a:endParaRPr lang="en-US" dirty="0"/>
          </a:p>
        </p:txBody>
      </p:sp>
      <p:sp>
        <p:nvSpPr>
          <p:cNvPr id="3" name="Content Placeholder 2"/>
          <p:cNvSpPr>
            <a:spLocks noGrp="1"/>
          </p:cNvSpPr>
          <p:nvPr>
            <p:ph idx="1"/>
          </p:nvPr>
        </p:nvSpPr>
        <p:spPr>
          <a:xfrm>
            <a:off x="838200" y="1143000"/>
            <a:ext cx="7520940" cy="3733800"/>
          </a:xfrm>
        </p:spPr>
        <p:txBody>
          <a:bodyPr>
            <a:normAutofit/>
          </a:bodyPr>
          <a:lstStyle/>
          <a:p>
            <a:r>
              <a:rPr lang="en-US" dirty="0" smtClean="0"/>
              <a:t>PRACTICE POINT: Use of non-binding language</a:t>
            </a:r>
          </a:p>
          <a:p>
            <a:endParaRPr lang="en-US" dirty="0" smtClean="0"/>
          </a:p>
          <a:p>
            <a:pPr marL="0" indent="461963" algn="just"/>
            <a:r>
              <a:rPr lang="en-US" sz="1500" b="0" dirty="0"/>
              <a:t>It is understood by the parties that this letter constitutes only a letter of intent and that with the exception of the confidentiality and exclusivity provision set forth in paragraph 14 above, </a:t>
            </a:r>
            <a:r>
              <a:rPr lang="en-US" sz="1500" u="sng" dirty="0"/>
              <a:t>neither Seller nor Buyer will have any obligation or liability in connection with the transaction described in this letter until such time as the PSA has been executed by the authorized representatives of both parties</a:t>
            </a:r>
            <a:r>
              <a:rPr lang="en-US" sz="1500" b="0" dirty="0"/>
              <a:t>. </a:t>
            </a:r>
            <a:r>
              <a:rPr lang="en-US" sz="1500" b="0" dirty="0" smtClean="0"/>
              <a:t>However</a:t>
            </a:r>
            <a:r>
              <a:rPr lang="en-US" sz="1500" b="0" dirty="0"/>
              <a:t>, acceptance by the Seller will immediately obligate the parties to act in good faith and with due diligence to negotiate a PSA containing, among others, the terms and provisions set forth above which, when executed by the parties, will constitute the binding agreement by and between the parties.  In the event the PSA </a:t>
            </a:r>
            <a:r>
              <a:rPr lang="en-US" sz="1500" u="sng" dirty="0"/>
              <a:t>is not executed by both parties on or before January 31, </a:t>
            </a:r>
            <a:r>
              <a:rPr lang="en-US" sz="1500" u="sng" dirty="0" smtClean="0"/>
              <a:t>2016, </a:t>
            </a:r>
            <a:r>
              <a:rPr lang="en-US" sz="1500" u="sng" dirty="0"/>
              <a:t>either party may terminate this letter of intent, and neither party will have any obligation or liability to the other party for such termination</a:t>
            </a:r>
            <a:r>
              <a:rPr lang="en-US" sz="1500" b="0" dirty="0" smtClean="0"/>
              <a:t>.</a:t>
            </a:r>
          </a:p>
          <a:p>
            <a:pPr marL="0" indent="461963" algn="just"/>
            <a:endParaRPr lang="en-US" sz="1500" b="0"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756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3582" y="374073"/>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US" dirty="0" smtClean="0"/>
              <a:t>Letter of Intent (Cont.)</a:t>
            </a:r>
            <a:endParaRPr lang="en-US" dirty="0"/>
          </a:p>
        </p:txBody>
      </p:sp>
      <p:sp>
        <p:nvSpPr>
          <p:cNvPr id="5" name="Content Placeholder 2"/>
          <p:cNvSpPr txBox="1">
            <a:spLocks/>
          </p:cNvSpPr>
          <p:nvPr/>
        </p:nvSpPr>
        <p:spPr>
          <a:xfrm>
            <a:off x="838200" y="1143000"/>
            <a:ext cx="7520940" cy="3579849"/>
          </a:xfrm>
          <a:prstGeom prst="rect">
            <a:avLst/>
          </a:prstGeom>
        </p:spPr>
        <p:txBody>
          <a:bodyPr vert="horz" lIns="91440" tIns="45720" rIns="91440" bIns="45720" rtlCol="0">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endParaRPr lang="en-US" dirty="0" smtClean="0"/>
          </a:p>
          <a:p>
            <a:endParaRPr lang="en-US" dirty="0"/>
          </a:p>
          <a:p>
            <a:r>
              <a:rPr lang="en-US" sz="2000" dirty="0" smtClean="0"/>
              <a:t>BUYER </a:t>
            </a:r>
            <a:r>
              <a:rPr lang="en-US" sz="2000" dirty="0" smtClean="0"/>
              <a:t>BEWARE</a:t>
            </a:r>
            <a:r>
              <a:rPr lang="en-US" sz="2000" dirty="0" smtClean="0"/>
              <a:t>: Do not create a binding agreement</a:t>
            </a:r>
          </a:p>
          <a:p>
            <a:pPr algn="just">
              <a:buFont typeface="Arial" pitchFamily="34" charset="0"/>
              <a:buChar char="•"/>
            </a:pPr>
            <a:r>
              <a:rPr lang="en-US" sz="2000" b="0" dirty="0" smtClean="0"/>
              <a:t>Do not include all terms that normally appear in a Purchase and Sale Agreement.</a:t>
            </a:r>
          </a:p>
          <a:p>
            <a:pPr lvl="2" algn="just">
              <a:buFont typeface="Arial" pitchFamily="34" charset="0"/>
              <a:buChar char="•"/>
            </a:pPr>
            <a:r>
              <a:rPr lang="en-US" sz="2000" b="0" dirty="0" smtClean="0"/>
              <a:t>The closer to a contract, the more likely it will construed as one.</a:t>
            </a:r>
          </a:p>
          <a:p>
            <a:endParaRPr lang="en-US" sz="2000" dirty="0"/>
          </a:p>
        </p:txBody>
      </p:sp>
      <p:pic>
        <p:nvPicPr>
          <p:cNvPr id="6" name="Picture 5"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6991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3582" y="374073"/>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US" dirty="0" smtClean="0"/>
              <a:t>Letter of Intent (Cont.)</a:t>
            </a:r>
            <a:endParaRPr lang="en-US" dirty="0"/>
          </a:p>
        </p:txBody>
      </p:sp>
      <p:sp>
        <p:nvSpPr>
          <p:cNvPr id="5" name="Content Placeholder 2"/>
          <p:cNvSpPr txBox="1">
            <a:spLocks/>
          </p:cNvSpPr>
          <p:nvPr/>
        </p:nvSpPr>
        <p:spPr>
          <a:xfrm>
            <a:off x="838200" y="1143000"/>
            <a:ext cx="7520940" cy="3579849"/>
          </a:xfrm>
          <a:prstGeom prst="rect">
            <a:avLst/>
          </a:prstGeom>
        </p:spPr>
        <p:txBody>
          <a:bodyPr vert="horz" lIns="91440" tIns="45720" rIns="91440" bIns="45720" rtlCol="0">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a:buFont typeface="Arial" pitchFamily="34" charset="0"/>
              <a:buChar char="•"/>
            </a:pPr>
            <a:endParaRPr lang="en-US" dirty="0" smtClean="0"/>
          </a:p>
          <a:p>
            <a:pPr marL="0" indent="0" algn="just"/>
            <a:r>
              <a:rPr lang="en-US" b="0" dirty="0" smtClean="0"/>
              <a:t>“The buyer should be very careful to recite in the bid that he is making an offer to enter into negotiations leading to a definitive purchase and sale agreement and that the bid is not an offer to purchase the properties. … The unsolicited buyer may be forced to make a preliminary offer based on a very limited amount of data. </a:t>
            </a:r>
            <a:r>
              <a:rPr lang="en-US" dirty="0" smtClean="0"/>
              <a:t>Therefore, he should couch the preliminary offer in very broad terms and make it very clear that it is not an offer to purchase but merely an inquiry as to whether the seller would like to enter into negotiations for a sale.</a:t>
            </a:r>
            <a:r>
              <a:rPr lang="en-US" b="0" dirty="0" smtClean="0"/>
              <a:t>”</a:t>
            </a:r>
          </a:p>
          <a:p>
            <a:r>
              <a:rPr lang="en-US" dirty="0" smtClean="0"/>
              <a:t>	- </a:t>
            </a:r>
            <a:r>
              <a:rPr lang="en-US" b="0" dirty="0" smtClean="0"/>
              <a:t>Bryant III, Ira H. “Stormy”, </a:t>
            </a:r>
            <a:r>
              <a:rPr lang="en-US" b="0" i="1" dirty="0" smtClean="0"/>
              <a:t>Due Diligence for Oil and Gas Properties: A Home Study Course for Continuing Professional Development, </a:t>
            </a:r>
            <a:r>
              <a:rPr lang="en-US" b="0" dirty="0" smtClean="0"/>
              <a:t>1994, AAPL</a:t>
            </a:r>
            <a:endParaRPr lang="en-US" b="0" i="1" dirty="0" smtClean="0"/>
          </a:p>
          <a:p>
            <a:endParaRPr lang="en-US" dirty="0"/>
          </a:p>
        </p:txBody>
      </p:sp>
      <p:pic>
        <p:nvPicPr>
          <p:cNvPr id="6" name="Picture 5"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1581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 </a:t>
            </a:r>
            <a:r>
              <a:rPr lang="en-US" dirty="0"/>
              <a:t>and Sale </a:t>
            </a:r>
            <a:r>
              <a:rPr lang="en-US" dirty="0" smtClean="0"/>
              <a:t>Agreement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dirty="0" smtClean="0"/>
              <a:t>The actual agreement</a:t>
            </a:r>
          </a:p>
          <a:p>
            <a:pPr lvl="2">
              <a:buFont typeface="Arial" panose="020B0604020202020204" pitchFamily="34" charset="0"/>
              <a:buChar char="•"/>
            </a:pPr>
            <a:r>
              <a:rPr lang="en-US" dirty="0" smtClean="0"/>
              <a:t>Identify </a:t>
            </a:r>
            <a:r>
              <a:rPr lang="en-US" dirty="0"/>
              <a:t>all </a:t>
            </a:r>
            <a:r>
              <a:rPr lang="en-US" dirty="0" smtClean="0"/>
              <a:t>parties and the properties to be sold</a:t>
            </a:r>
          </a:p>
          <a:p>
            <a:pPr lvl="2">
              <a:buFont typeface="Arial" panose="020B0604020202020204" pitchFamily="34" charset="0"/>
              <a:buChar char="•"/>
            </a:pPr>
            <a:r>
              <a:rPr lang="en-US" dirty="0" smtClean="0"/>
              <a:t>Choice </a:t>
            </a:r>
            <a:r>
              <a:rPr lang="en-US" dirty="0"/>
              <a:t>of </a:t>
            </a:r>
            <a:r>
              <a:rPr lang="en-US" dirty="0" smtClean="0"/>
              <a:t>law</a:t>
            </a:r>
          </a:p>
          <a:p>
            <a:pPr lvl="2">
              <a:buFont typeface="Arial" panose="020B0604020202020204" pitchFamily="34" charset="0"/>
              <a:buChar char="•"/>
            </a:pPr>
            <a:r>
              <a:rPr lang="en-US" dirty="0" smtClean="0"/>
              <a:t>Indemnification/Representations</a:t>
            </a:r>
          </a:p>
          <a:p>
            <a:pPr lvl="2">
              <a:buFont typeface="Arial" panose="020B0604020202020204" pitchFamily="34" charset="0"/>
              <a:buChar char="•"/>
            </a:pPr>
            <a:r>
              <a:rPr lang="en-US" dirty="0" smtClean="0"/>
              <a:t>Allowable encumbrances</a:t>
            </a:r>
          </a:p>
          <a:p>
            <a:pPr lvl="2">
              <a:buFont typeface="Arial" panose="020B0604020202020204" pitchFamily="34" charset="0"/>
              <a:buChar char="•"/>
            </a:pPr>
            <a:r>
              <a:rPr lang="en-US" dirty="0" smtClean="0"/>
              <a:t>Valuation </a:t>
            </a:r>
            <a:r>
              <a:rPr lang="en-US" dirty="0"/>
              <a:t>of properties (Title defects, allowable in some </a:t>
            </a:r>
            <a:r>
              <a:rPr lang="en-US" dirty="0" smtClean="0"/>
              <a:t>instances)</a:t>
            </a:r>
          </a:p>
          <a:p>
            <a:pPr lvl="3">
              <a:buFont typeface="Arial" panose="020B0604020202020204" pitchFamily="34" charset="0"/>
              <a:buChar char="•"/>
            </a:pPr>
            <a:r>
              <a:rPr lang="en-US" dirty="0" smtClean="0"/>
              <a:t>Upward/Downward adjustments</a:t>
            </a:r>
          </a:p>
          <a:p>
            <a:pPr lvl="2">
              <a:buFont typeface="Arial" panose="020B0604020202020204" pitchFamily="34" charset="0"/>
              <a:buChar char="•"/>
            </a:pPr>
            <a:r>
              <a:rPr lang="en-US" dirty="0" smtClean="0"/>
              <a:t>Ongoing operations</a:t>
            </a:r>
          </a:p>
          <a:p>
            <a:pPr lvl="2">
              <a:buFont typeface="Arial" panose="020B0604020202020204" pitchFamily="34" charset="0"/>
              <a:buChar char="•"/>
            </a:pPr>
            <a:r>
              <a:rPr lang="en-US" dirty="0" smtClean="0"/>
              <a:t>Effect </a:t>
            </a:r>
            <a:r>
              <a:rPr lang="en-US" dirty="0"/>
              <a:t>of </a:t>
            </a:r>
            <a:r>
              <a:rPr lang="en-US" dirty="0" smtClean="0"/>
              <a:t>Default</a:t>
            </a:r>
          </a:p>
          <a:p>
            <a:pPr lvl="2">
              <a:buFont typeface="Arial" panose="020B0604020202020204" pitchFamily="34" charset="0"/>
              <a:buChar char="•"/>
            </a:pPr>
            <a:r>
              <a:rPr lang="en-US" dirty="0" smtClean="0"/>
              <a:t>Closing</a:t>
            </a:r>
            <a:r>
              <a:rPr lang="en-US" dirty="0"/>
              <a:t>, Transfer, Form of Conveyance (State and Fed), Post-closing </a:t>
            </a:r>
            <a:r>
              <a:rPr lang="en-US" dirty="0" smtClean="0"/>
              <a:t>adjustments</a:t>
            </a:r>
          </a:p>
          <a:p>
            <a:pPr lvl="2">
              <a:buFont typeface="Arial" panose="020B0604020202020204" pitchFamily="34" charset="0"/>
              <a:buChar char="•"/>
            </a:pPr>
            <a:r>
              <a:rPr lang="en-US" dirty="0"/>
              <a:t>Due Diligence clause</a:t>
            </a:r>
          </a:p>
          <a:p>
            <a:pPr lvl="2"/>
            <a:endParaRPr lang="en-US"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724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 </a:t>
            </a:r>
            <a:r>
              <a:rPr lang="en-US" dirty="0"/>
              <a:t>and Sale Agreement (</a:t>
            </a:r>
            <a:r>
              <a:rPr lang="en-US" dirty="0" smtClean="0"/>
              <a:t>Cont.)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endParaRPr lang="en-US" dirty="0" smtClean="0"/>
          </a:p>
          <a:p>
            <a:pPr>
              <a:buFont typeface="Arial" panose="020B0604020202020204" pitchFamily="34" charset="0"/>
              <a:buChar char="•"/>
            </a:pPr>
            <a:r>
              <a:rPr lang="en-US" sz="1800" dirty="0" smtClean="0"/>
              <a:t>Must </a:t>
            </a:r>
            <a:r>
              <a:rPr lang="en-US" sz="1800" dirty="0"/>
              <a:t>be specifically tailored</a:t>
            </a:r>
          </a:p>
          <a:p>
            <a:pPr lvl="2"/>
            <a:r>
              <a:rPr lang="en-US" sz="1800" dirty="0"/>
              <a:t>Purchase Price – Cash, Stock, or combination</a:t>
            </a:r>
          </a:p>
          <a:p>
            <a:pPr lvl="2"/>
            <a:r>
              <a:rPr lang="en-US" sz="1800" dirty="0"/>
              <a:t>Closing versus Effective date</a:t>
            </a:r>
          </a:p>
          <a:p>
            <a:pPr lvl="2"/>
            <a:r>
              <a:rPr lang="en-US" sz="1800" dirty="0"/>
              <a:t>Survival of obligations/warranties after </a:t>
            </a:r>
            <a:r>
              <a:rPr lang="en-US" sz="1800" dirty="0" smtClean="0"/>
              <a:t>Closing</a:t>
            </a:r>
          </a:p>
          <a:p>
            <a:pPr lvl="2"/>
            <a:r>
              <a:rPr lang="en-US" sz="1800" dirty="0" smtClean="0"/>
              <a:t>Leasehold only, Wellbore only</a:t>
            </a:r>
          </a:p>
          <a:p>
            <a:pPr lvl="2"/>
            <a:r>
              <a:rPr lang="en-US" sz="1800" dirty="0" smtClean="0"/>
              <a:t>Ongoing litigation/disputes</a:t>
            </a:r>
          </a:p>
          <a:p>
            <a:pPr lvl="2"/>
            <a:r>
              <a:rPr lang="en-US" sz="1800" dirty="0" smtClean="0"/>
              <a:t>Litigation versus Arbitration</a:t>
            </a:r>
          </a:p>
          <a:p>
            <a:pPr lvl="2"/>
            <a:endParaRPr lang="en-US" dirty="0" smtClean="0"/>
          </a:p>
          <a:p>
            <a:pPr lvl="2"/>
            <a:endParaRPr lang="en-US" dirty="0"/>
          </a:p>
          <a:p>
            <a:endParaRPr lang="en-US" dirty="0" smtClean="0"/>
          </a:p>
          <a:p>
            <a:endParaRPr lang="en-US" dirty="0" smtClean="0"/>
          </a:p>
          <a:p>
            <a:endParaRPr lang="en-US"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723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for Negotiation</a:t>
            </a:r>
            <a:endParaRPr lang="en-US" dirty="0"/>
          </a:p>
        </p:txBody>
      </p:sp>
      <p:sp>
        <p:nvSpPr>
          <p:cNvPr id="3" name="Content Placeholder 2"/>
          <p:cNvSpPr>
            <a:spLocks noGrp="1"/>
          </p:cNvSpPr>
          <p:nvPr>
            <p:ph idx="1"/>
          </p:nvPr>
        </p:nvSpPr>
        <p:spPr/>
        <p:txBody>
          <a:bodyPr/>
          <a:lstStyle/>
          <a:p>
            <a:pPr>
              <a:buFont typeface="+mj-lt"/>
              <a:buAutoNum type="arabicPeriod"/>
            </a:pPr>
            <a:endParaRPr lang="en-US" dirty="0" smtClean="0"/>
          </a:p>
          <a:p>
            <a:pPr>
              <a:buFont typeface="+mj-lt"/>
              <a:buAutoNum type="arabicPeriod"/>
            </a:pPr>
            <a:r>
              <a:rPr lang="en-US" sz="2000" b="0" dirty="0" smtClean="0"/>
              <a:t>Typically start with a form agreement</a:t>
            </a:r>
          </a:p>
          <a:p>
            <a:pPr>
              <a:buFont typeface="+mj-lt"/>
              <a:buAutoNum type="arabicPeriod"/>
            </a:pPr>
            <a:r>
              <a:rPr lang="en-US" sz="2000" b="0" dirty="0" smtClean="0"/>
              <a:t>Back and forth of negotiation</a:t>
            </a:r>
            <a:endParaRPr lang="en-US" sz="2000" b="0" dirty="0"/>
          </a:p>
          <a:p>
            <a:pPr>
              <a:buFont typeface="+mj-lt"/>
              <a:buAutoNum type="arabicPeriod"/>
            </a:pPr>
            <a:r>
              <a:rPr lang="en-US" sz="2000" b="0" dirty="0" smtClean="0"/>
              <a:t>Redline </a:t>
            </a:r>
            <a:r>
              <a:rPr lang="en-US" sz="2000" b="0" dirty="0"/>
              <a:t>in </a:t>
            </a:r>
            <a:r>
              <a:rPr lang="en-US" sz="2000" b="0" dirty="0" smtClean="0"/>
              <a:t>Microsoft Word</a:t>
            </a:r>
          </a:p>
          <a:p>
            <a:pPr>
              <a:buFont typeface="+mj-lt"/>
              <a:buAutoNum type="arabicPeriod"/>
            </a:pPr>
            <a:r>
              <a:rPr lang="en-US" sz="2000" b="0" dirty="0" smtClean="0"/>
              <a:t>Merge function in Microsoft Word</a:t>
            </a:r>
          </a:p>
          <a:p>
            <a:pPr>
              <a:buFont typeface="+mj-lt"/>
              <a:buAutoNum type="arabicPeriod"/>
            </a:pPr>
            <a:r>
              <a:rPr lang="en-US" sz="2000" b="0" dirty="0" smtClean="0"/>
              <a:t>Trust but verify</a:t>
            </a:r>
            <a:endParaRPr lang="en-US" sz="2000" b="0" dirty="0"/>
          </a:p>
          <a:p>
            <a:r>
              <a:rPr lang="en-US" dirty="0"/>
              <a:t>	</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565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 to Due Diligence</a:t>
            </a:r>
          </a:p>
        </p:txBody>
      </p:sp>
      <p:sp>
        <p:nvSpPr>
          <p:cNvPr id="3" name="Content Placeholder 2"/>
          <p:cNvSpPr>
            <a:spLocks noGrp="1"/>
          </p:cNvSpPr>
          <p:nvPr>
            <p:ph idx="1"/>
          </p:nvPr>
        </p:nvSpPr>
        <p:spPr/>
        <p:txBody>
          <a:bodyPr>
            <a:normAutofit/>
          </a:bodyPr>
          <a:lstStyle/>
          <a:p>
            <a:pPr marL="0" indent="0"/>
            <a:endParaRPr lang="en-US" sz="2000" dirty="0" smtClean="0"/>
          </a:p>
          <a:p>
            <a:pPr algn="just">
              <a:buFont typeface="+mj-lt"/>
              <a:buAutoNum type="arabicPeriod"/>
            </a:pPr>
            <a:r>
              <a:rPr lang="en-US" sz="2000" b="0" dirty="0" smtClean="0"/>
              <a:t>Actions a reasonable person/entity would conduct prior to entering into an obligation.</a:t>
            </a:r>
          </a:p>
          <a:p>
            <a:pPr>
              <a:buFont typeface="+mj-lt"/>
              <a:buAutoNum type="arabicPeriod"/>
            </a:pPr>
            <a:endParaRPr lang="en-US" sz="2000" b="0" dirty="0"/>
          </a:p>
          <a:p>
            <a:pPr algn="just">
              <a:buFont typeface="+mj-lt"/>
              <a:buAutoNum type="arabicPeriod"/>
            </a:pPr>
            <a:r>
              <a:rPr lang="en-US" sz="2000" b="0" dirty="0" smtClean="0"/>
              <a:t>A purchaser’s comprehensive evaluation in order to establish the value of the assets.</a:t>
            </a:r>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401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Reality</a:t>
            </a:r>
            <a:endParaRPr lang="en-US" dirty="0"/>
          </a:p>
        </p:txBody>
      </p:sp>
      <p:sp>
        <p:nvSpPr>
          <p:cNvPr id="3" name="Content Placeholder 2"/>
          <p:cNvSpPr>
            <a:spLocks noGrp="1"/>
          </p:cNvSpPr>
          <p:nvPr>
            <p:ph idx="1"/>
          </p:nvPr>
        </p:nvSpPr>
        <p:spPr/>
        <p:txBody>
          <a:bodyPr/>
          <a:lstStyle/>
          <a:p>
            <a:pPr marL="0" indent="0"/>
            <a:endParaRPr lang="en-US" dirty="0" smtClean="0"/>
          </a:p>
          <a:p>
            <a:pPr algn="just">
              <a:buFont typeface="+mj-lt"/>
              <a:buAutoNum type="arabicPeriod"/>
            </a:pPr>
            <a:r>
              <a:rPr lang="en-US" sz="1800" dirty="0" smtClean="0"/>
              <a:t>Confirm Seller’s ownership</a:t>
            </a:r>
          </a:p>
          <a:p>
            <a:pPr algn="just">
              <a:buFont typeface="+mj-lt"/>
              <a:buAutoNum type="arabicPeriod"/>
            </a:pPr>
            <a:r>
              <a:rPr lang="en-US" sz="1800" dirty="0" smtClean="0"/>
              <a:t>Determine “quality” of Seller’s Assets</a:t>
            </a:r>
          </a:p>
          <a:p>
            <a:pPr algn="just">
              <a:buFont typeface="+mj-lt"/>
              <a:buAutoNum type="arabicPeriod"/>
            </a:pPr>
            <a:r>
              <a:rPr lang="en-US" sz="1800" dirty="0" smtClean="0"/>
              <a:t>Kick the tires</a:t>
            </a:r>
          </a:p>
          <a:p>
            <a:pPr algn="just">
              <a:buFont typeface="+mj-lt"/>
              <a:buAutoNum type="arabicPeriod"/>
            </a:pPr>
            <a:r>
              <a:rPr lang="en-US" sz="1800" dirty="0" smtClean="0"/>
              <a:t>Avoid future costs</a:t>
            </a:r>
          </a:p>
          <a:p>
            <a:pPr marL="637794" lvl="2" indent="-400050" algn="just">
              <a:buFont typeface="+mj-lt"/>
              <a:buAutoNum type="romanLcPeriod"/>
            </a:pPr>
            <a:r>
              <a:rPr lang="en-US" sz="1800" dirty="0" smtClean="0"/>
              <a:t>Avoid buying a lawsuit</a:t>
            </a:r>
          </a:p>
          <a:p>
            <a:pPr marL="637794" lvl="2" indent="-400050" algn="just">
              <a:buFont typeface="+mj-lt"/>
              <a:buAutoNum type="romanLcPeriod"/>
            </a:pPr>
            <a:r>
              <a:rPr lang="en-US" sz="1800" dirty="0" smtClean="0"/>
              <a:t>Knowledge of </a:t>
            </a:r>
            <a:r>
              <a:rPr lang="en-US" sz="1800" dirty="0"/>
              <a:t>f</a:t>
            </a:r>
            <a:r>
              <a:rPr lang="en-US" sz="1800" dirty="0" smtClean="0"/>
              <a:t>uture curative</a:t>
            </a:r>
          </a:p>
          <a:p>
            <a:pPr algn="just">
              <a:buFont typeface="+mj-lt"/>
              <a:buAutoNum type="arabicPeriod"/>
              <a:tabLst>
                <a:tab pos="342900" algn="l"/>
              </a:tabLst>
            </a:pPr>
            <a:r>
              <a:rPr lang="en-US" sz="1800" dirty="0" smtClean="0"/>
              <a:t>Adjust Purchase Price</a:t>
            </a:r>
          </a:p>
          <a:p>
            <a:pPr>
              <a:buFont typeface="+mj-lt"/>
              <a:buAutoNum type="arabicPeriod"/>
            </a:pP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82822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Diligence REVIEW</a:t>
            </a:r>
            <a:endParaRPr lang="en-US" dirty="0"/>
          </a:p>
        </p:txBody>
      </p:sp>
      <p:sp>
        <p:nvSpPr>
          <p:cNvPr id="3" name="Content Placeholder 2"/>
          <p:cNvSpPr>
            <a:spLocks noGrp="1"/>
          </p:cNvSpPr>
          <p:nvPr>
            <p:ph idx="1"/>
          </p:nvPr>
        </p:nvSpPr>
        <p:spPr/>
        <p:txBody>
          <a:bodyPr>
            <a:normAutofit/>
          </a:bodyPr>
          <a:lstStyle/>
          <a:p>
            <a:pPr>
              <a:buAutoNum type="arabicParenR"/>
            </a:pPr>
            <a:endParaRPr lang="en-US" dirty="0" smtClean="0"/>
          </a:p>
          <a:p>
            <a:pPr>
              <a:buAutoNum type="arabicParenR"/>
            </a:pPr>
            <a:r>
              <a:rPr lang="en-US" dirty="0" smtClean="0"/>
              <a:t>Buyer’s review of assets to be acquired</a:t>
            </a:r>
          </a:p>
          <a:p>
            <a:pPr marL="580644" lvl="2" indent="-342900">
              <a:buAutoNum type="alphaUcParenR"/>
            </a:pPr>
            <a:r>
              <a:rPr lang="en-US" dirty="0" smtClean="0"/>
              <a:t>Public Records</a:t>
            </a:r>
          </a:p>
          <a:p>
            <a:pPr marL="580644" lvl="2" indent="-342900">
              <a:buAutoNum type="alphaUcParenR"/>
            </a:pPr>
            <a:r>
              <a:rPr lang="en-US" dirty="0" smtClean="0"/>
              <a:t>Seller’s internal records </a:t>
            </a:r>
          </a:p>
          <a:p>
            <a:pPr>
              <a:buAutoNum type="arabicParenR"/>
            </a:pPr>
            <a:r>
              <a:rPr lang="en-US" dirty="0" smtClean="0"/>
              <a:t>Dependent on language of Purchase and Sale Agreement</a:t>
            </a:r>
          </a:p>
          <a:p>
            <a:pPr marL="580644" lvl="2" indent="-342900">
              <a:buAutoNum type="alphaUcParenR"/>
            </a:pPr>
            <a:r>
              <a:rPr lang="en-US" dirty="0" smtClean="0"/>
              <a:t>Buyer typically charged with knowledge of defects that are normally discovered during due diligence review</a:t>
            </a:r>
          </a:p>
          <a:p>
            <a:pPr marL="0" indent="230188" algn="just"/>
            <a:endParaRPr lang="en-US" sz="1400" dirty="0" smtClean="0"/>
          </a:p>
          <a:p>
            <a:pPr marL="0" indent="230188" algn="just"/>
            <a:r>
              <a:rPr lang="en-US" sz="1400" dirty="0" smtClean="0"/>
              <a:t>3.3 Disclaimer</a:t>
            </a:r>
            <a:r>
              <a:rPr lang="en-US" sz="1400" dirty="0"/>
              <a:t>. </a:t>
            </a:r>
            <a:r>
              <a:rPr lang="en-US" sz="1400" b="0" dirty="0" smtClean="0"/>
              <a:t>… Seller </a:t>
            </a:r>
            <a:r>
              <a:rPr lang="en-US" sz="1400" b="0" dirty="0"/>
              <a:t>makes no representation of any kind as to the Records or any information contained therein. Buyer agrees that any conclusions drawn from the Records shall be the result of its own independent review and judgment.</a:t>
            </a:r>
            <a:endParaRPr lang="en-US" sz="1400" b="0"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235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review</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Must rely on the language contained in the executed Purchase and Sale Agreement</a:t>
            </a:r>
          </a:p>
          <a:p>
            <a:pPr>
              <a:buFont typeface="Arial" panose="020B0604020202020204" pitchFamily="34" charset="0"/>
              <a:buChar char="•"/>
            </a:pPr>
            <a:r>
              <a:rPr lang="en-US" b="0" dirty="0" smtClean="0"/>
              <a:t>Not a one-size fits all proposition</a:t>
            </a:r>
          </a:p>
          <a:p>
            <a:pPr>
              <a:buFont typeface="Arial" panose="020B0604020202020204" pitchFamily="34" charset="0"/>
              <a:buChar char="•"/>
            </a:pPr>
            <a:r>
              <a:rPr lang="en-US" b="0" dirty="0" smtClean="0"/>
              <a:t>Each project is different</a:t>
            </a:r>
          </a:p>
          <a:p>
            <a:pPr marL="0" indent="0"/>
            <a:endParaRPr lang="en-US" dirty="0" smtClean="0"/>
          </a:p>
          <a:p>
            <a:pPr marL="0" indent="0"/>
            <a:r>
              <a:rPr lang="en-US" dirty="0" smtClean="0"/>
              <a:t>Oil Patch title is never perfect</a:t>
            </a:r>
          </a:p>
          <a:p>
            <a:pPr>
              <a:buFont typeface="Arial" panose="020B0604020202020204" pitchFamily="34" charset="0"/>
              <a:buChar char="•"/>
            </a:pPr>
            <a:r>
              <a:rPr lang="en-US" b="0" dirty="0"/>
              <a:t>Acceptable defects versus Major Title </a:t>
            </a:r>
            <a:r>
              <a:rPr lang="en-US" b="0" dirty="0" smtClean="0"/>
              <a:t>Defects</a:t>
            </a:r>
          </a:p>
          <a:p>
            <a:pPr>
              <a:buFont typeface="Arial" panose="020B0604020202020204" pitchFamily="34" charset="0"/>
              <a:buChar char="•"/>
            </a:pPr>
            <a:r>
              <a:rPr lang="en-US" b="0" dirty="0" smtClean="0"/>
              <a:t>Business decisions</a:t>
            </a:r>
            <a:endParaRPr lang="en-US" b="0" dirty="0"/>
          </a:p>
          <a:p>
            <a:pPr>
              <a:buFont typeface="Arial" panose="020B0604020202020204" pitchFamily="34" charset="0"/>
              <a:buChar char="•"/>
            </a:pPr>
            <a:endParaRPr lang="en-US" dirty="0" smtClean="0"/>
          </a:p>
          <a:p>
            <a:endParaRPr lang="en-US" dirty="0" smtClean="0"/>
          </a:p>
          <a:p>
            <a:endParaRPr lang="en-US" b="0"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607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Presentation</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a:buAutoNum type="arabicPeriod"/>
            </a:pPr>
            <a:endParaRPr lang="en-US" dirty="0" smtClean="0"/>
          </a:p>
          <a:p>
            <a:pPr>
              <a:buAutoNum type="arabicPeriod"/>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2185214"/>
          </a:xfrm>
          <a:prstGeom prst="rect">
            <a:avLst/>
          </a:prstGeom>
        </p:spPr>
        <p:txBody>
          <a:bodyPr wrap="square">
            <a:spAutoFit/>
          </a:bodyPr>
          <a:lstStyle/>
          <a:p>
            <a:pPr marL="342900" indent="-342900">
              <a:buAutoNum type="alphaUcPeriod"/>
            </a:pPr>
            <a:endParaRPr lang="en-US" dirty="0" smtClean="0"/>
          </a:p>
          <a:p>
            <a:pPr marL="342900" indent="-342900">
              <a:buAutoNum type="alphaUcPeriod"/>
            </a:pPr>
            <a:r>
              <a:rPr lang="en-US" sz="2000" dirty="0" smtClean="0"/>
              <a:t>Basic framework of acquisition and divestment of oil and gas properties </a:t>
            </a:r>
          </a:p>
          <a:p>
            <a:pPr marL="342900" indent="-342900">
              <a:buAutoNum type="alphaUcPeriod"/>
            </a:pPr>
            <a:r>
              <a:rPr lang="en-US" sz="2000" dirty="0" smtClean="0"/>
              <a:t>Letter of Intent and Purchase and Sale Agreement</a:t>
            </a:r>
          </a:p>
          <a:p>
            <a:pPr marL="342900" indent="-342900">
              <a:buAutoNum type="alphaUcPeriod"/>
            </a:pPr>
            <a:r>
              <a:rPr lang="en-US" sz="2000" dirty="0" smtClean="0"/>
              <a:t>Due Diligence Review</a:t>
            </a:r>
          </a:p>
          <a:p>
            <a:pPr marL="342900" indent="-342900">
              <a:buAutoNum type="alphaUcPeriod"/>
            </a:pPr>
            <a:r>
              <a:rPr lang="en-US" sz="2000" dirty="0" smtClean="0"/>
              <a:t>Mechanics and strategy for a successful review</a:t>
            </a:r>
          </a:p>
          <a:p>
            <a:pPr marL="342900" indent="-342900">
              <a:buAutoNum type="alphaUcPeriod"/>
            </a:pPr>
            <a:endParaRPr lang="en-US" dirty="0"/>
          </a:p>
        </p:txBody>
      </p:sp>
    </p:spTree>
    <p:extLst>
      <p:ext uri="{BB962C8B-B14F-4D97-AF65-F5344CB8AC3E}">
        <p14:creationId xmlns:p14="http://schemas.microsoft.com/office/powerpoint/2010/main" val="1883176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REVIEW (Cont.)</a:t>
            </a:r>
            <a:endParaRPr lang="en-US" dirty="0"/>
          </a:p>
        </p:txBody>
      </p:sp>
      <p:sp>
        <p:nvSpPr>
          <p:cNvPr id="3" name="Content Placeholder 2"/>
          <p:cNvSpPr>
            <a:spLocks noGrp="1"/>
          </p:cNvSpPr>
          <p:nvPr>
            <p:ph idx="1"/>
          </p:nvPr>
        </p:nvSpPr>
        <p:spPr/>
        <p:txBody>
          <a:bodyPr>
            <a:normAutofit/>
          </a:bodyPr>
          <a:lstStyle/>
          <a:p>
            <a:r>
              <a:rPr lang="en-US" dirty="0" smtClean="0"/>
              <a:t>Examples </a:t>
            </a:r>
            <a:r>
              <a:rPr lang="en-US" dirty="0"/>
              <a:t>of Due Diligence Clauses:</a:t>
            </a:r>
          </a:p>
          <a:p>
            <a:pPr marL="0" indent="341313"/>
            <a:endParaRPr lang="en-US" dirty="0"/>
          </a:p>
          <a:p>
            <a:pPr marL="0" indent="341313" algn="just"/>
            <a:r>
              <a:rPr lang="en-US" dirty="0"/>
              <a:t>Buyer's Due Diligence Activities. </a:t>
            </a:r>
            <a:r>
              <a:rPr lang="en-US" b="0" dirty="0"/>
              <a:t>Buyer shall be entitled to conduct a due diligence review of the Assets (the “Due Diligence Period”) for as long as Buyer deems </a:t>
            </a:r>
            <a:r>
              <a:rPr lang="en-US" b="0" dirty="0" smtClean="0"/>
              <a:t>necessary in order to ensure Seller has marketable title to the Assets.</a:t>
            </a:r>
          </a:p>
          <a:p>
            <a:pPr marL="0" indent="341313" algn="just"/>
            <a:endParaRPr lang="en-US" b="0" dirty="0"/>
          </a:p>
          <a:p>
            <a:pPr marL="0" indent="341313" algn="just"/>
            <a:r>
              <a:rPr lang="en-US" dirty="0" smtClean="0"/>
              <a:t>Due </a:t>
            </a:r>
            <a:r>
              <a:rPr lang="en-US" dirty="0"/>
              <a:t>Diligence Procedure  </a:t>
            </a:r>
            <a:r>
              <a:rPr lang="en-US" b="0" dirty="0" smtClean="0"/>
              <a:t>(a) Upon </a:t>
            </a:r>
            <a:r>
              <a:rPr lang="en-US" b="0" dirty="0"/>
              <a:t>execution of this Agreement, and for a period of twenty (20) business days thereafter (the “Due Diligence Period”), Buyer shall have the right to conduct a due diligence examination of the public records and the records of </a:t>
            </a:r>
            <a:r>
              <a:rPr lang="en-US" b="0" dirty="0" smtClean="0"/>
              <a:t>Seller </a:t>
            </a:r>
            <a:r>
              <a:rPr lang="en-US" b="0" dirty="0"/>
              <a:t>that pertain to the Leases, Wells and Other Assets. </a:t>
            </a:r>
          </a:p>
          <a:p>
            <a:pPr marL="0" indent="341313" algn="just"/>
            <a:endParaRPr lang="en-US" b="0" dirty="0"/>
          </a:p>
          <a:p>
            <a:endParaRPr lang="en-US"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598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REVIEW (</a:t>
            </a:r>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a:t>Examples of Due Diligence Clauses</a:t>
            </a:r>
            <a:r>
              <a:rPr lang="en-US" dirty="0" smtClean="0"/>
              <a:t>:</a:t>
            </a:r>
          </a:p>
          <a:p>
            <a:endParaRPr lang="en-US" dirty="0"/>
          </a:p>
          <a:p>
            <a:pPr marL="0" indent="461963" algn="just"/>
            <a:r>
              <a:rPr lang="en-US" dirty="0"/>
              <a:t>3.1. Buyer's Due Diligence Activities. </a:t>
            </a:r>
            <a:r>
              <a:rPr lang="en-US" b="0" dirty="0"/>
              <a:t>For a period of </a:t>
            </a:r>
            <a:r>
              <a:rPr lang="en-US" b="0" dirty="0" smtClean="0"/>
              <a:t>forty-five </a:t>
            </a:r>
            <a:r>
              <a:rPr lang="en-US" b="0" dirty="0"/>
              <a:t>(45) days following the execution of this Agreement, Buyer shall be entitled to conduct a due diligence review of the Assets (the “Due Diligence Period”). The permissible scope of Buyer’s due diligence review shall include, without limitation, confirming (i) the quantum of the net mineral acres, net revenue interest and working interest owned by Seller in the Leases and Wells, (ii) the ownership, title, acreage, and term of the Assets; and (iii) the environmental condition of the Assets.</a:t>
            </a:r>
          </a:p>
          <a:p>
            <a:endParaRPr lang="en-US" dirty="0" smtClean="0"/>
          </a:p>
          <a:p>
            <a:pPr marL="0" indent="457200" algn="just"/>
            <a:r>
              <a:rPr lang="en-US" dirty="0" smtClean="0"/>
              <a:t>Purchaser’s </a:t>
            </a:r>
            <a:r>
              <a:rPr lang="en-US" dirty="0"/>
              <a:t>Due Diligence </a:t>
            </a:r>
            <a:r>
              <a:rPr lang="en-US" dirty="0" smtClean="0"/>
              <a:t>– </a:t>
            </a:r>
            <a:r>
              <a:rPr lang="en-US" b="0" dirty="0" smtClean="0"/>
              <a:t>Upon execution of this Agreement, Purchaser </a:t>
            </a:r>
            <a:r>
              <a:rPr lang="en-US" b="0" dirty="0"/>
              <a:t>shall be entitled to conduct a due </a:t>
            </a:r>
            <a:r>
              <a:rPr lang="en-US" b="0" dirty="0" smtClean="0"/>
              <a:t>diligence review </a:t>
            </a:r>
            <a:r>
              <a:rPr lang="en-US" b="0" dirty="0"/>
              <a:t>of </a:t>
            </a:r>
            <a:r>
              <a:rPr lang="en-US" b="0" dirty="0" smtClean="0"/>
              <a:t>Public Records and Seller’s Records </a:t>
            </a:r>
            <a:r>
              <a:rPr lang="en-US" b="0" dirty="0"/>
              <a:t>for </a:t>
            </a:r>
            <a:r>
              <a:rPr lang="en-US" b="0" dirty="0" smtClean="0"/>
              <a:t>a period not to exceed five (5) business days.</a:t>
            </a:r>
            <a:endParaRPr lang="en-US" b="0" dirty="0"/>
          </a:p>
          <a:p>
            <a:endParaRPr lang="en-US"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431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REVIEW (</a:t>
            </a:r>
            <a:r>
              <a:rPr lang="en-US" dirty="0" smtClean="0"/>
              <a:t>Cont.)</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a:p>
          <a:p>
            <a:endParaRPr lang="en-US" sz="2000" dirty="0" smtClean="0"/>
          </a:p>
          <a:p>
            <a:r>
              <a:rPr lang="en-US" sz="2000" dirty="0"/>
              <a:t>“We’ve got a long way to go and a short time to get there.”</a:t>
            </a:r>
          </a:p>
          <a:p>
            <a:r>
              <a:rPr lang="en-US" sz="2000" dirty="0"/>
              <a:t>	</a:t>
            </a:r>
            <a:r>
              <a:rPr lang="en-US" sz="2000" b="0" dirty="0"/>
              <a:t>- Jerry Reed, </a:t>
            </a:r>
            <a:r>
              <a:rPr lang="en-US" sz="2000" b="0" i="1" dirty="0"/>
              <a:t>Eastbound and Down</a:t>
            </a:r>
            <a:endParaRPr lang="en-US" sz="2000" dirty="0"/>
          </a:p>
          <a:p>
            <a:endParaRPr lang="en-US"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7728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REVIEW (</a:t>
            </a:r>
            <a:r>
              <a:rPr lang="en-US" dirty="0" smtClean="0"/>
              <a:t>Cont.)</a:t>
            </a:r>
            <a:endParaRPr lang="en-US" dirty="0"/>
          </a:p>
        </p:txBody>
      </p:sp>
      <p:sp>
        <p:nvSpPr>
          <p:cNvPr id="3" name="Content Placeholder 2"/>
          <p:cNvSpPr>
            <a:spLocks noGrp="1"/>
          </p:cNvSpPr>
          <p:nvPr>
            <p:ph idx="1"/>
          </p:nvPr>
        </p:nvSpPr>
        <p:spPr>
          <a:xfrm>
            <a:off x="838200" y="990600"/>
            <a:ext cx="7520940" cy="3810000"/>
          </a:xfrm>
        </p:spPr>
        <p:txBody>
          <a:bodyPr>
            <a:normAutofit/>
          </a:bodyPr>
          <a:lstStyle/>
          <a:p>
            <a:endParaRPr lang="en-US" dirty="0" smtClean="0"/>
          </a:p>
          <a:p>
            <a:r>
              <a:rPr lang="en-US" dirty="0" smtClean="0"/>
              <a:t>Other important clauses to review</a:t>
            </a:r>
          </a:p>
          <a:p>
            <a:pPr>
              <a:buFont typeface="+mj-lt"/>
              <a:buAutoNum type="arabicPeriod"/>
            </a:pPr>
            <a:r>
              <a:rPr lang="en-US" b="0" dirty="0" smtClean="0"/>
              <a:t>Permitted Encumbrances</a:t>
            </a:r>
            <a:endParaRPr lang="en-US" b="0" dirty="0"/>
          </a:p>
          <a:p>
            <a:pPr>
              <a:buFont typeface="+mj-lt"/>
              <a:buAutoNum type="arabicPeriod"/>
            </a:pPr>
            <a:r>
              <a:rPr lang="en-US" b="0" dirty="0" smtClean="0"/>
              <a:t>Acceptable defects</a:t>
            </a:r>
          </a:p>
          <a:p>
            <a:pPr>
              <a:buFont typeface="+mj-lt"/>
              <a:buAutoNum type="arabicPeriod"/>
            </a:pPr>
            <a:r>
              <a:rPr lang="en-US" b="0" dirty="0" smtClean="0"/>
              <a:t>Defects </a:t>
            </a:r>
            <a:r>
              <a:rPr lang="en-US" b="0" dirty="0"/>
              <a:t>which lead to </a:t>
            </a:r>
            <a:r>
              <a:rPr lang="en-US" b="0" dirty="0" smtClean="0"/>
              <a:t>upward/downward adjustment to </a:t>
            </a:r>
            <a:r>
              <a:rPr lang="en-US" b="0" dirty="0"/>
              <a:t>Purchase </a:t>
            </a:r>
            <a:r>
              <a:rPr lang="en-US" b="0" dirty="0" smtClean="0"/>
              <a:t>Price</a:t>
            </a:r>
          </a:p>
          <a:p>
            <a:pPr>
              <a:buFont typeface="+mj-lt"/>
              <a:buAutoNum type="arabicPeriod"/>
            </a:pPr>
            <a:r>
              <a:rPr lang="en-US" b="0" dirty="0" smtClean="0"/>
              <a:t>Definition of Assets </a:t>
            </a:r>
            <a:endParaRPr lang="en-US" b="0" dirty="0"/>
          </a:p>
          <a:p>
            <a:pPr algn="just"/>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23048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Permitted Encumbrances</a:t>
            </a:r>
          </a:p>
        </p:txBody>
      </p:sp>
      <p:sp>
        <p:nvSpPr>
          <p:cNvPr id="3" name="Content Placeholder 2"/>
          <p:cNvSpPr>
            <a:spLocks noGrp="1"/>
          </p:cNvSpPr>
          <p:nvPr>
            <p:ph idx="1"/>
          </p:nvPr>
        </p:nvSpPr>
        <p:spPr>
          <a:xfrm>
            <a:off x="822960" y="1100628"/>
            <a:ext cx="7520940" cy="3776172"/>
          </a:xfrm>
        </p:spPr>
        <p:txBody>
          <a:bodyPr>
            <a:normAutofit/>
          </a:bodyPr>
          <a:lstStyle/>
          <a:p>
            <a:pPr marL="0" indent="0" algn="just"/>
            <a:r>
              <a:rPr lang="en-US" dirty="0" smtClean="0"/>
              <a:t>Acceptable claims against the Assets</a:t>
            </a:r>
          </a:p>
          <a:p>
            <a:pPr algn="just">
              <a:buFont typeface="Arial" panose="020B0604020202020204" pitchFamily="34" charset="0"/>
              <a:buChar char="•"/>
            </a:pPr>
            <a:r>
              <a:rPr lang="en-US" b="0" dirty="0" smtClean="0"/>
              <a:t>Burdens that nonetheless leave the Assets marketable</a:t>
            </a:r>
          </a:p>
          <a:p>
            <a:pPr algn="just">
              <a:buFont typeface="Arial" panose="020B0604020202020204" pitchFamily="34" charset="0"/>
              <a:buChar char="•"/>
            </a:pPr>
            <a:r>
              <a:rPr lang="en-US" b="0" dirty="0" smtClean="0"/>
              <a:t>Normal Course of Dealing</a:t>
            </a:r>
          </a:p>
          <a:p>
            <a:pPr algn="just">
              <a:buFont typeface="Arial" panose="020B0604020202020204" pitchFamily="34" charset="0"/>
              <a:buChar char="•"/>
            </a:pPr>
            <a:r>
              <a:rPr lang="en-US" b="0" dirty="0" smtClean="0"/>
              <a:t>Easily resolved</a:t>
            </a:r>
          </a:p>
          <a:p>
            <a:pPr algn="just">
              <a:buFont typeface="Arial" panose="020B0604020202020204" pitchFamily="34" charset="0"/>
              <a:buChar char="•"/>
            </a:pPr>
            <a:r>
              <a:rPr lang="en-US" b="0" dirty="0" smtClean="0"/>
              <a:t>Don’t materially interfere with operation or exploration</a:t>
            </a:r>
            <a:endParaRPr lang="en-US" b="0" dirty="0"/>
          </a:p>
          <a:p>
            <a:pPr algn="just">
              <a:buFont typeface="Arial" panose="020B0604020202020204" pitchFamily="34" charset="0"/>
              <a:buChar char="•"/>
            </a:pPr>
            <a:endParaRPr lang="en-US" b="0" dirty="0" smtClean="0"/>
          </a:p>
          <a:p>
            <a:pPr algn="just">
              <a:buFont typeface="Arial" panose="020B0604020202020204" pitchFamily="34" charset="0"/>
              <a:buChar char="•"/>
            </a:pPr>
            <a:r>
              <a:rPr lang="en-US" b="0" dirty="0" smtClean="0"/>
              <a:t>See </a:t>
            </a:r>
            <a:r>
              <a:rPr lang="en-US" b="0" dirty="0"/>
              <a:t>also ARTICLE 4 of Truncated Purchase and Sale Agreement for </a:t>
            </a:r>
            <a:r>
              <a:rPr lang="en-US" b="0" dirty="0" smtClean="0"/>
              <a:t>example </a:t>
            </a:r>
            <a:r>
              <a:rPr lang="en-US" b="0" dirty="0"/>
              <a:t>of </a:t>
            </a:r>
            <a:r>
              <a:rPr lang="en-US" b="0" dirty="0" smtClean="0"/>
              <a:t>Permitted Encumbrances</a:t>
            </a:r>
            <a:endParaRPr lang="en-US" b="0"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292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Acceptable Title Defects</a:t>
            </a:r>
          </a:p>
        </p:txBody>
      </p:sp>
      <p:sp>
        <p:nvSpPr>
          <p:cNvPr id="3" name="Content Placeholder 2"/>
          <p:cNvSpPr>
            <a:spLocks noGrp="1"/>
          </p:cNvSpPr>
          <p:nvPr>
            <p:ph idx="1"/>
          </p:nvPr>
        </p:nvSpPr>
        <p:spPr/>
        <p:txBody>
          <a:bodyPr>
            <a:normAutofit lnSpcReduction="10000"/>
          </a:bodyPr>
          <a:lstStyle/>
          <a:p>
            <a:pPr algn="just"/>
            <a:r>
              <a:rPr lang="en-US" b="0" dirty="0"/>
              <a:t>	</a:t>
            </a:r>
            <a:r>
              <a:rPr lang="en-US" sz="1800" dirty="0"/>
              <a:t>Defensible Title.</a:t>
            </a:r>
            <a:r>
              <a:rPr lang="en-US" sz="1800" b="0" dirty="0"/>
              <a:t> The term "Defensible Title" shall mean, as of the Effective Date and the Closing Date, title to each Asset that is: (i) free of material liens or encumbrances (including, without limitation, mortgages, deed of trusts, security interests, lis pendens and judgment liens), is not subject to a Title Defect as defined in Section 4.1D, below, is deducible from the applicable county records and Seller’s business files and, as shown in the aforementioned records and files, is such that </a:t>
            </a:r>
            <a:r>
              <a:rPr lang="en-US" sz="1800" u="sng" dirty="0"/>
              <a:t>a prudent person engaged in the business of the ownership, development and operation of oil and gas properties who has knowledge of all the facts and their legal significance would be willing to accept the same</a:t>
            </a:r>
            <a:r>
              <a:rPr lang="en-US" sz="1800" b="0" dirty="0"/>
              <a:t>; and (ii) entitles Buyer to no less than a 78.5% Net Revenue Interest (“NRI”) inclusive of Existing Burdens and the Additional ORI reserved by the </a:t>
            </a:r>
            <a:r>
              <a:rPr lang="en-US" sz="1800" b="0" dirty="0" smtClean="0"/>
              <a:t>Seller.</a:t>
            </a:r>
            <a:endParaRPr lang="en-US" sz="1800" b="0"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55135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a:t>
            </a:r>
            <a:r>
              <a:rPr lang="en-US" dirty="0"/>
              <a:t>Defects</a:t>
            </a:r>
          </a:p>
        </p:txBody>
      </p:sp>
      <p:sp>
        <p:nvSpPr>
          <p:cNvPr id="3" name="Content Placeholder 2"/>
          <p:cNvSpPr>
            <a:spLocks noGrp="1"/>
          </p:cNvSpPr>
          <p:nvPr>
            <p:ph idx="1"/>
          </p:nvPr>
        </p:nvSpPr>
        <p:spPr/>
        <p:txBody>
          <a:bodyPr>
            <a:normAutofit/>
          </a:bodyPr>
          <a:lstStyle/>
          <a:p>
            <a:pPr algn="just"/>
            <a:r>
              <a:rPr lang="en-US" dirty="0"/>
              <a:t>	</a:t>
            </a:r>
            <a:r>
              <a:rPr lang="en-US" dirty="0" smtClean="0"/>
              <a:t>Title </a:t>
            </a:r>
            <a:r>
              <a:rPr lang="en-US" dirty="0"/>
              <a:t>Defect. </a:t>
            </a:r>
            <a:r>
              <a:rPr lang="en-US" b="0" dirty="0"/>
              <a:t>The term "Title Defect" means any lien, encumbrance, claim, and defect in or objection to an Asset, excluding Permitted Encumbrances and the “non-defects” described in Subsections (1) through (7) of this Section 4.1.D below, that alone or in combination with other defects renders Seller's title to the Asset (i</a:t>
            </a:r>
            <a:r>
              <a:rPr lang="en-US" b="0" u="sng" dirty="0"/>
              <a:t>) </a:t>
            </a:r>
            <a:r>
              <a:rPr lang="en-US" u="sng" dirty="0"/>
              <a:t>less than Defensible Title</a:t>
            </a:r>
            <a:r>
              <a:rPr lang="en-US" b="0" dirty="0"/>
              <a:t>, and (ii) </a:t>
            </a:r>
            <a:r>
              <a:rPr lang="en-US" u="sng" dirty="0"/>
              <a:t>reduces the value of the Asset</a:t>
            </a:r>
            <a:r>
              <a:rPr lang="en-US" b="0" dirty="0"/>
              <a:t>. </a:t>
            </a:r>
            <a:endParaRPr lang="en-US" b="0" dirty="0" smtClean="0"/>
          </a:p>
          <a:p>
            <a:pPr algn="just"/>
            <a:endParaRPr lang="en-US" b="0" dirty="0"/>
          </a:p>
          <a:p>
            <a:pPr algn="just">
              <a:buFont typeface="Arial" panose="020B0604020202020204" pitchFamily="34" charset="0"/>
              <a:buChar char="•"/>
            </a:pPr>
            <a:r>
              <a:rPr lang="en-US" b="0" dirty="0" smtClean="0"/>
              <a:t>See also ARTICLE 4 of Truncated Purchase and Sale Agreement for examples of Adjustments </a:t>
            </a:r>
            <a:r>
              <a:rPr lang="en-US" b="0" dirty="0"/>
              <a:t>to Purchase Price</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84729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 DEFINED</a:t>
            </a:r>
            <a:endParaRPr lang="en-US" dirty="0"/>
          </a:p>
        </p:txBody>
      </p:sp>
      <p:sp>
        <p:nvSpPr>
          <p:cNvPr id="3" name="Content Placeholder 2"/>
          <p:cNvSpPr>
            <a:spLocks noGrp="1"/>
          </p:cNvSpPr>
          <p:nvPr>
            <p:ph idx="1"/>
          </p:nvPr>
        </p:nvSpPr>
        <p:spPr/>
        <p:txBody>
          <a:bodyPr>
            <a:normAutofit/>
          </a:bodyPr>
          <a:lstStyle/>
          <a:p>
            <a:pPr marL="0" indent="0" algn="just">
              <a:tabLst>
                <a:tab pos="342900" algn="l"/>
              </a:tabLst>
            </a:pPr>
            <a:endParaRPr lang="en-US" dirty="0" smtClean="0"/>
          </a:p>
          <a:p>
            <a:pPr marL="0" indent="0" algn="just">
              <a:tabLst>
                <a:tab pos="342900" algn="l"/>
              </a:tabLst>
            </a:pPr>
            <a:r>
              <a:rPr lang="en-US" sz="1800" dirty="0" smtClean="0"/>
              <a:t>Definition of “Assets” will direct scope of review</a:t>
            </a:r>
          </a:p>
          <a:p>
            <a:pPr marL="285750" indent="-285750" algn="just">
              <a:buFont typeface="Arial" panose="020B0604020202020204" pitchFamily="34" charset="0"/>
              <a:buChar char="•"/>
              <a:tabLst>
                <a:tab pos="342900" algn="l"/>
              </a:tabLst>
            </a:pPr>
            <a:r>
              <a:rPr lang="en-US" sz="1800" b="0" dirty="0" smtClean="0"/>
              <a:t>Leasehold only</a:t>
            </a:r>
          </a:p>
          <a:p>
            <a:pPr marL="285750" indent="-285750" algn="just">
              <a:buFont typeface="Arial" panose="020B0604020202020204" pitchFamily="34" charset="0"/>
              <a:buChar char="•"/>
              <a:tabLst>
                <a:tab pos="342900" algn="l"/>
              </a:tabLst>
            </a:pPr>
            <a:r>
              <a:rPr lang="en-US" sz="1800" b="0" dirty="0" smtClean="0"/>
              <a:t>Wellbore only</a:t>
            </a:r>
          </a:p>
          <a:p>
            <a:pPr marL="285750" indent="-285750" algn="just">
              <a:buFont typeface="Arial" panose="020B0604020202020204" pitchFamily="34" charset="0"/>
              <a:buChar char="•"/>
              <a:tabLst>
                <a:tab pos="342900" algn="l"/>
              </a:tabLst>
            </a:pPr>
            <a:r>
              <a:rPr lang="en-US" sz="1800" b="0" dirty="0" smtClean="0"/>
              <a:t>Blanket conveyance</a:t>
            </a:r>
          </a:p>
          <a:p>
            <a:pPr marL="285750" indent="-285750" algn="just">
              <a:buFont typeface="Arial" panose="020B0604020202020204" pitchFamily="34" charset="0"/>
              <a:buChar char="•"/>
              <a:tabLst>
                <a:tab pos="342900" algn="l"/>
              </a:tabLst>
            </a:pPr>
            <a:r>
              <a:rPr lang="en-US" sz="1800" b="0" dirty="0" smtClean="0"/>
              <a:t>ORI, Net Profits</a:t>
            </a:r>
            <a:endParaRPr lang="en-US" sz="1800" b="0" dirty="0"/>
          </a:p>
          <a:p>
            <a:endParaRPr lang="en-US"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1776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review</a:t>
            </a:r>
            <a:endParaRPr lang="en-US" dirty="0"/>
          </a:p>
        </p:txBody>
      </p:sp>
      <p:sp>
        <p:nvSpPr>
          <p:cNvPr id="3" name="Content Placeholder 2"/>
          <p:cNvSpPr>
            <a:spLocks noGrp="1"/>
          </p:cNvSpPr>
          <p:nvPr>
            <p:ph idx="1"/>
          </p:nvPr>
        </p:nvSpPr>
        <p:spPr/>
        <p:txBody>
          <a:bodyPr/>
          <a:lstStyle/>
          <a:p>
            <a:pPr>
              <a:buAutoNum type="arabicPeriod"/>
            </a:pPr>
            <a:endParaRPr lang="en-US" dirty="0" smtClean="0"/>
          </a:p>
          <a:p>
            <a:pPr>
              <a:buAutoNum type="arabicPeriod"/>
            </a:pPr>
            <a:r>
              <a:rPr lang="en-US" dirty="0" smtClean="0"/>
              <a:t>Formal Acquisition Title Opinion</a:t>
            </a:r>
          </a:p>
          <a:p>
            <a:pPr lvl="5">
              <a:buAutoNum type="arabicPeriod"/>
            </a:pPr>
            <a:endParaRPr lang="en-US" dirty="0" smtClean="0"/>
          </a:p>
          <a:p>
            <a:pPr>
              <a:buAutoNum type="arabicPeriod"/>
            </a:pPr>
            <a:r>
              <a:rPr lang="en-US" dirty="0" smtClean="0"/>
              <a:t>Title Memorandum/Title Reports</a:t>
            </a:r>
          </a:p>
          <a:p>
            <a:pPr lvl="5">
              <a:buAutoNum type="arabicPeriod"/>
            </a:pPr>
            <a:endParaRPr lang="en-US" dirty="0" smtClean="0"/>
          </a:p>
          <a:p>
            <a:pPr>
              <a:buAutoNum type="arabicPeriod"/>
            </a:pPr>
            <a:r>
              <a:rPr lang="en-US" dirty="0" smtClean="0"/>
              <a:t>Informal ownership letter</a:t>
            </a:r>
          </a:p>
          <a:p>
            <a:pPr lvl="5">
              <a:buAutoNum type="arabicPeriod"/>
            </a:pPr>
            <a:endParaRPr lang="en-US" dirty="0" smtClean="0"/>
          </a:p>
          <a:p>
            <a:pPr marL="0" indent="0"/>
            <a:r>
              <a:rPr lang="en-US" dirty="0" smtClean="0"/>
              <a:t>***Regardless of format, ongoing communication is key.</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6253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Records for review</a:t>
            </a:r>
            <a:endParaRPr lang="en-US" dirty="0"/>
          </a:p>
        </p:txBody>
      </p:sp>
      <p:sp>
        <p:nvSpPr>
          <p:cNvPr id="3" name="Content Placeholder 2"/>
          <p:cNvSpPr>
            <a:spLocks noGrp="1"/>
          </p:cNvSpPr>
          <p:nvPr>
            <p:ph idx="1"/>
          </p:nvPr>
        </p:nvSpPr>
        <p:spPr/>
        <p:txBody>
          <a:bodyPr/>
          <a:lstStyle/>
          <a:p>
            <a:pPr marL="237744" lvl="2" indent="0">
              <a:buNone/>
            </a:pPr>
            <a:endParaRPr lang="en-US" dirty="0" smtClean="0"/>
          </a:p>
          <a:p>
            <a:pPr marL="237744" lvl="2" indent="0">
              <a:buNone/>
            </a:pPr>
            <a:r>
              <a:rPr lang="en-US" sz="2000" dirty="0" smtClean="0"/>
              <a:t>Seller’s </a:t>
            </a:r>
            <a:r>
              <a:rPr lang="en-US" sz="2000" dirty="0"/>
              <a:t>Records</a:t>
            </a:r>
          </a:p>
          <a:p>
            <a:pPr lvl="3">
              <a:buAutoNum type="arabicPeriod"/>
            </a:pPr>
            <a:r>
              <a:rPr lang="en-US" sz="2000" dirty="0"/>
              <a:t>Prior </a:t>
            </a:r>
            <a:r>
              <a:rPr lang="en-US" sz="2000" dirty="0" smtClean="0"/>
              <a:t>Opinions</a:t>
            </a:r>
            <a:endParaRPr lang="en-US" sz="2000" dirty="0"/>
          </a:p>
          <a:p>
            <a:pPr lvl="3">
              <a:buAutoNum type="arabicPeriod"/>
            </a:pPr>
            <a:r>
              <a:rPr lang="en-US" sz="2000" dirty="0"/>
              <a:t>Lease </a:t>
            </a:r>
            <a:r>
              <a:rPr lang="en-US" sz="2000" dirty="0" smtClean="0"/>
              <a:t>and Well files</a:t>
            </a:r>
          </a:p>
          <a:p>
            <a:pPr lvl="3">
              <a:buAutoNum type="arabicPeriod"/>
            </a:pPr>
            <a:r>
              <a:rPr lang="en-US" sz="2000" dirty="0" smtClean="0"/>
              <a:t>Material Agreements</a:t>
            </a:r>
          </a:p>
          <a:p>
            <a:pPr marL="238125" lvl="2" indent="0">
              <a:buNone/>
            </a:pPr>
            <a:r>
              <a:rPr lang="en-US" sz="2000" dirty="0" smtClean="0"/>
              <a:t>Public Records</a:t>
            </a:r>
          </a:p>
          <a:p>
            <a:pPr marL="809625" lvl="3" indent="-342900">
              <a:buFont typeface="+mj-lt"/>
              <a:buAutoNum type="arabicPeriod"/>
            </a:pPr>
            <a:r>
              <a:rPr lang="en-US" sz="2000" dirty="0" smtClean="0"/>
              <a:t>Office of the County Clerk and Recorder</a:t>
            </a:r>
          </a:p>
          <a:p>
            <a:pPr marL="801688" lvl="3" indent="-334963">
              <a:buAutoNum type="arabicPeriod"/>
            </a:pPr>
            <a:r>
              <a:rPr lang="en-US" sz="2000" dirty="0" smtClean="0"/>
              <a:t>BLM and/or State lease files</a:t>
            </a:r>
          </a:p>
          <a:p>
            <a:pPr marL="801688" lvl="3" indent="-334963">
              <a:buAutoNum type="arabicPeriod"/>
            </a:pPr>
            <a:r>
              <a:rPr lang="en-US" sz="2000" dirty="0" smtClean="0"/>
              <a:t>UCC records, Secretary of State records, County and District Court records, Commission records</a:t>
            </a:r>
          </a:p>
          <a:p>
            <a:pPr lvl="3">
              <a:buAutoNum type="arabicPeriod"/>
            </a:pPr>
            <a:endParaRPr lang="en-US"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318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not covered </a:t>
            </a:r>
            <a:br>
              <a:rPr lang="en-US" dirty="0" smtClean="0"/>
            </a:br>
            <a:r>
              <a:rPr lang="en-US" dirty="0" smtClean="0"/>
              <a:t>(among other issues)</a:t>
            </a:r>
            <a:endParaRPr lang="en-US" dirty="0"/>
          </a:p>
        </p:txBody>
      </p:sp>
      <p:sp>
        <p:nvSpPr>
          <p:cNvPr id="3" name="Content Placeholder 2"/>
          <p:cNvSpPr>
            <a:spLocks noGrp="1"/>
          </p:cNvSpPr>
          <p:nvPr>
            <p:ph idx="1"/>
          </p:nvPr>
        </p:nvSpPr>
        <p:spPr/>
        <p:txBody>
          <a:bodyPr/>
          <a:lstStyle/>
          <a:p>
            <a:pPr>
              <a:buAutoNum type="arabicPeriod"/>
            </a:pPr>
            <a:endParaRPr lang="en-US" dirty="0" smtClean="0"/>
          </a:p>
          <a:p>
            <a:pPr>
              <a:buAutoNum type="arabicPeriod"/>
            </a:pPr>
            <a:r>
              <a:rPr lang="en-US" sz="2000" b="0" dirty="0" smtClean="0"/>
              <a:t>Tax issues</a:t>
            </a:r>
          </a:p>
          <a:p>
            <a:pPr>
              <a:buAutoNum type="arabicPeriod"/>
            </a:pPr>
            <a:r>
              <a:rPr lang="en-US" sz="2000" b="0" dirty="0" smtClean="0"/>
              <a:t>Environmental pitfalls</a:t>
            </a:r>
          </a:p>
          <a:p>
            <a:pPr>
              <a:buAutoNum type="arabicPeriod"/>
            </a:pPr>
            <a:r>
              <a:rPr lang="en-US" sz="2000" b="0" dirty="0" smtClean="0"/>
              <a:t>Geological or engineering conclusions</a:t>
            </a:r>
          </a:p>
          <a:p>
            <a:pPr>
              <a:buAutoNum type="arabicPeriod"/>
            </a:pPr>
            <a:r>
              <a:rPr lang="en-US" sz="2000" b="0" dirty="0" smtClean="0"/>
              <a:t>Discussion of state specific laws</a:t>
            </a:r>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6529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Seller’s Records</a:t>
            </a:r>
            <a:endParaRPr lang="en-US" dirty="0"/>
          </a:p>
        </p:txBody>
      </p:sp>
      <p:sp>
        <p:nvSpPr>
          <p:cNvPr id="3" name="Content Placeholder 2"/>
          <p:cNvSpPr>
            <a:spLocks noGrp="1"/>
          </p:cNvSpPr>
          <p:nvPr>
            <p:ph idx="1"/>
          </p:nvPr>
        </p:nvSpPr>
        <p:spPr/>
        <p:txBody>
          <a:bodyPr>
            <a:normAutofit/>
          </a:bodyPr>
          <a:lstStyle/>
          <a:p>
            <a:pPr lvl="2">
              <a:buAutoNum type="arabicPeriod"/>
            </a:pPr>
            <a:endParaRPr lang="en-US" dirty="0" smtClean="0"/>
          </a:p>
          <a:p>
            <a:pPr lvl="1">
              <a:buAutoNum type="arabicPeriod"/>
            </a:pPr>
            <a:r>
              <a:rPr lang="en-US" dirty="0" smtClean="0"/>
              <a:t>Prior Opinions/Reports</a:t>
            </a:r>
          </a:p>
          <a:p>
            <a:pPr marL="404813" lvl="1" indent="-404813">
              <a:buAutoNum type="arabicPeriod"/>
            </a:pPr>
            <a:endParaRPr lang="en-US" dirty="0"/>
          </a:p>
          <a:p>
            <a:pPr lvl="1">
              <a:buAutoNum type="arabicPeriod"/>
            </a:pPr>
            <a:r>
              <a:rPr lang="en-US" dirty="0"/>
              <a:t>Lease and Well </a:t>
            </a:r>
            <a:r>
              <a:rPr lang="en-US" dirty="0" smtClean="0"/>
              <a:t>files</a:t>
            </a:r>
          </a:p>
          <a:p>
            <a:pPr marL="404813" lvl="3" indent="-176213">
              <a:buNone/>
              <a:tabLst>
                <a:tab pos="404813" algn="l"/>
              </a:tabLst>
            </a:pPr>
            <a:r>
              <a:rPr lang="en-US" sz="1200" dirty="0"/>
              <a:t>	</a:t>
            </a:r>
            <a:r>
              <a:rPr lang="en-US" sz="1200" dirty="0" smtClean="0"/>
              <a:t>A) </a:t>
            </a:r>
            <a:r>
              <a:rPr lang="en-US" sz="1200" dirty="0"/>
              <a:t>Copies</a:t>
            </a:r>
            <a:r>
              <a:rPr lang="en-US" sz="1200" dirty="0" smtClean="0"/>
              <a:t> of the leases </a:t>
            </a:r>
          </a:p>
          <a:p>
            <a:pPr marL="404813" lvl="3" indent="-176213">
              <a:buNone/>
              <a:tabLst>
                <a:tab pos="404813" algn="l"/>
              </a:tabLst>
            </a:pPr>
            <a:r>
              <a:rPr lang="en-US" sz="1200" dirty="0" smtClean="0"/>
              <a:t>	</a:t>
            </a:r>
            <a:r>
              <a:rPr lang="en-US" sz="1200" dirty="0"/>
              <a:t>B) Could include curative documents and correspondence</a:t>
            </a:r>
          </a:p>
          <a:p>
            <a:pPr marL="404813" lvl="3" indent="-176213">
              <a:buNone/>
              <a:tabLst>
                <a:tab pos="404813" algn="l"/>
              </a:tabLst>
            </a:pPr>
            <a:r>
              <a:rPr lang="en-US" sz="1200" dirty="0"/>
              <a:t>	</a:t>
            </a:r>
            <a:r>
              <a:rPr lang="en-US" sz="1200" dirty="0" smtClean="0"/>
              <a:t>C) Division </a:t>
            </a:r>
            <a:r>
              <a:rPr lang="en-US" sz="1200" dirty="0"/>
              <a:t>Orders, Revenue Decks, Authorization for Expenditure (AFE), Joint billing, Gas purchase </a:t>
            </a:r>
            <a:r>
              <a:rPr lang="en-US" sz="1200" dirty="0" smtClean="0"/>
              <a:t>contracts</a:t>
            </a:r>
          </a:p>
          <a:p>
            <a:pPr marL="914400" lvl="3" indent="-176213">
              <a:buNone/>
            </a:pPr>
            <a:endParaRPr lang="en-US" sz="1200" dirty="0"/>
          </a:p>
          <a:p>
            <a:pPr lvl="1">
              <a:buAutoNum type="arabicPeriod"/>
            </a:pPr>
            <a:r>
              <a:rPr lang="en-US" dirty="0"/>
              <a:t>Material Agreements</a:t>
            </a:r>
          </a:p>
          <a:p>
            <a:pPr marL="404813" lvl="4" indent="-228600" algn="just">
              <a:buNone/>
            </a:pPr>
            <a:r>
              <a:rPr lang="en-US" sz="1200" dirty="0" smtClean="0"/>
              <a:t>	A) Joint Operating Agreements, </a:t>
            </a:r>
            <a:r>
              <a:rPr lang="en-US" sz="1200" dirty="0"/>
              <a:t>Exploration, Areas of Mutual Interest, Farmouts, Communitization Agreements, Federal Exploratory Units</a:t>
            </a:r>
          </a:p>
          <a:p>
            <a:endParaRPr lang="en-US" dirty="0" smtClean="0"/>
          </a:p>
          <a:p>
            <a:r>
              <a:rPr lang="en-US" dirty="0" smtClean="0"/>
              <a:t>How good are they? Do they provide enough information?</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40056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Seller’s Records</a:t>
            </a:r>
            <a:endParaRPr lang="en-US" dirty="0"/>
          </a:p>
        </p:txBody>
      </p:sp>
      <p:sp>
        <p:nvSpPr>
          <p:cNvPr id="3" name="Content Placeholder 2"/>
          <p:cNvSpPr>
            <a:spLocks noGrp="1"/>
          </p:cNvSpPr>
          <p:nvPr>
            <p:ph idx="1"/>
          </p:nvPr>
        </p:nvSpPr>
        <p:spPr/>
        <p:txBody>
          <a:bodyPr>
            <a:normAutofit/>
          </a:bodyPr>
          <a:lstStyle/>
          <a:p>
            <a:pPr marL="0" lvl="1" indent="0">
              <a:buNone/>
            </a:pPr>
            <a:r>
              <a:rPr lang="en-US" sz="2000" b="1" dirty="0" smtClean="0"/>
              <a:t>Always review if available:</a:t>
            </a:r>
          </a:p>
          <a:p>
            <a:pPr lvl="1">
              <a:buClrTx/>
            </a:pPr>
            <a:r>
              <a:rPr lang="en-US" sz="2000" dirty="0" smtClean="0"/>
              <a:t>Exhibit A of Joint Operating Agreement</a:t>
            </a:r>
          </a:p>
          <a:p>
            <a:pPr lvl="2">
              <a:buClrTx/>
            </a:pPr>
            <a:r>
              <a:rPr lang="en-US" sz="1800" dirty="0" smtClean="0"/>
              <a:t>Lands, Division of Working Interest, Parties subject to agreement</a:t>
            </a:r>
          </a:p>
          <a:p>
            <a:pPr lvl="1">
              <a:buClrTx/>
            </a:pPr>
            <a:r>
              <a:rPr lang="en-US" sz="2000" dirty="0" smtClean="0"/>
              <a:t>Area of Mutual Interest</a:t>
            </a:r>
          </a:p>
          <a:p>
            <a:pPr lvl="2">
              <a:buClrTx/>
            </a:pPr>
            <a:r>
              <a:rPr lang="en-US" sz="1800" i="1" dirty="0" smtClean="0"/>
              <a:t>Westland Oil Development Corp. v. Gulf Oil Corp., 637 S.W.2d 903 (Tex. 1982).</a:t>
            </a:r>
          </a:p>
          <a:p>
            <a:pPr lvl="2">
              <a:buClrTx/>
            </a:pPr>
            <a:r>
              <a:rPr lang="en-US" sz="1800" i="1" dirty="0" smtClean="0"/>
              <a:t>Mountain West Mines, Inc., v. Cleveland-Cliffs Iron Co., 376 F. Supp. 2d 1298 (D. Wyo. 2005), aff’d 470 F. 3d 947 (10</a:t>
            </a:r>
            <a:r>
              <a:rPr lang="en-US" sz="1800" i="1" baseline="30000" dirty="0" smtClean="0"/>
              <a:t>th</a:t>
            </a:r>
            <a:r>
              <a:rPr lang="en-US" sz="1800" i="1" dirty="0" smtClean="0"/>
              <a:t> Cir. 2006).</a:t>
            </a:r>
            <a:endParaRPr lang="en-US" sz="1800"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8584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Seller’s Records</a:t>
            </a:r>
            <a:endParaRPr lang="en-US" dirty="0"/>
          </a:p>
        </p:txBody>
      </p:sp>
      <p:sp>
        <p:nvSpPr>
          <p:cNvPr id="3" name="Content Placeholder 2"/>
          <p:cNvSpPr>
            <a:spLocks noGrp="1"/>
          </p:cNvSpPr>
          <p:nvPr>
            <p:ph idx="1"/>
          </p:nvPr>
        </p:nvSpPr>
        <p:spPr/>
        <p:txBody>
          <a:bodyPr>
            <a:normAutofit/>
          </a:bodyPr>
          <a:lstStyle/>
          <a:p>
            <a:pPr marL="0" lvl="1" indent="0">
              <a:buNone/>
            </a:pPr>
            <a:r>
              <a:rPr lang="en-US" sz="2000" b="1" dirty="0" smtClean="0"/>
              <a:t>Always review if available:</a:t>
            </a:r>
          </a:p>
          <a:p>
            <a:pPr lvl="1">
              <a:buClrTx/>
            </a:pPr>
            <a:r>
              <a:rPr lang="en-US" sz="2000" dirty="0" smtClean="0"/>
              <a:t>Preferential Right of Purchase</a:t>
            </a:r>
          </a:p>
          <a:p>
            <a:pPr lvl="1">
              <a:buClrTx/>
            </a:pPr>
            <a:r>
              <a:rPr lang="en-US" sz="2000" dirty="0" smtClean="0"/>
              <a:t>Federal Exploratory Unit Agreements</a:t>
            </a:r>
          </a:p>
          <a:p>
            <a:pPr lvl="1">
              <a:buClrTx/>
            </a:pPr>
            <a:r>
              <a:rPr lang="en-US" sz="2000" dirty="0" smtClean="0"/>
              <a:t>Suspense accounts</a:t>
            </a:r>
          </a:p>
          <a:p>
            <a:pPr lvl="1">
              <a:buClrTx/>
            </a:pPr>
            <a:r>
              <a:rPr lang="en-US" sz="2000" dirty="0" smtClean="0"/>
              <a:t>Farmout Agreements</a:t>
            </a:r>
          </a:p>
          <a:p>
            <a:pPr lvl="2"/>
            <a:endParaRPr lang="en-US"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46583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Records</a:t>
            </a:r>
            <a:endParaRPr lang="en-US" dirty="0"/>
          </a:p>
        </p:txBody>
      </p:sp>
      <p:sp>
        <p:nvSpPr>
          <p:cNvPr id="3" name="Content Placeholder 2"/>
          <p:cNvSpPr>
            <a:spLocks noGrp="1"/>
          </p:cNvSpPr>
          <p:nvPr>
            <p:ph idx="1"/>
          </p:nvPr>
        </p:nvSpPr>
        <p:spPr/>
        <p:txBody>
          <a:bodyPr/>
          <a:lstStyle/>
          <a:p>
            <a:pPr marL="9525" lvl="1" indent="0">
              <a:buNone/>
            </a:pPr>
            <a:endParaRPr lang="en-US" dirty="0"/>
          </a:p>
          <a:p>
            <a:pPr marL="352425" lvl="1" indent="-342900">
              <a:buFont typeface="+mj-lt"/>
              <a:buAutoNum type="arabicPeriod"/>
            </a:pPr>
            <a:r>
              <a:rPr lang="en-US" dirty="0" smtClean="0"/>
              <a:t>Office of </a:t>
            </a:r>
            <a:r>
              <a:rPr lang="en-US" dirty="0"/>
              <a:t>the </a:t>
            </a:r>
            <a:r>
              <a:rPr lang="en-US" dirty="0" smtClean="0"/>
              <a:t>County Clerk and Recorder</a:t>
            </a:r>
          </a:p>
          <a:p>
            <a:pPr marL="638175" lvl="2" indent="-400050">
              <a:buFont typeface="+mj-lt"/>
              <a:buAutoNum type="romanLcPeriod"/>
            </a:pPr>
            <a:r>
              <a:rPr lang="en-US" dirty="0" smtClean="0"/>
              <a:t>Time to acquire records</a:t>
            </a:r>
          </a:p>
          <a:p>
            <a:pPr marL="638175" lvl="2" indent="-400050">
              <a:buFont typeface="+mj-lt"/>
              <a:buAutoNum type="romanLcPeriod"/>
            </a:pPr>
            <a:r>
              <a:rPr lang="en-US" dirty="0" smtClean="0"/>
              <a:t>Update of prior title, or from inception</a:t>
            </a:r>
          </a:p>
          <a:p>
            <a:pPr marL="638175" lvl="2" indent="-400050">
              <a:buFont typeface="+mj-lt"/>
              <a:buAutoNum type="romanLcPeriod"/>
            </a:pPr>
            <a:endParaRPr lang="en-US" dirty="0"/>
          </a:p>
          <a:p>
            <a:pPr marL="344488" lvl="1" indent="-334963">
              <a:buAutoNum type="arabicPeriod"/>
            </a:pPr>
            <a:r>
              <a:rPr lang="en-US" dirty="0"/>
              <a:t>BLM and/or State lease </a:t>
            </a:r>
            <a:r>
              <a:rPr lang="en-US" dirty="0" smtClean="0"/>
              <a:t>files</a:t>
            </a:r>
          </a:p>
          <a:p>
            <a:pPr marL="344488" lvl="1" indent="-334963">
              <a:buAutoNum type="arabicPeriod"/>
            </a:pPr>
            <a:endParaRPr lang="en-US" dirty="0"/>
          </a:p>
          <a:p>
            <a:pPr marL="344488" lvl="1" indent="-334963">
              <a:buAutoNum type="arabicPeriod"/>
            </a:pPr>
            <a:r>
              <a:rPr lang="en-US" dirty="0"/>
              <a:t>UCC records, Secretary of State records, County and District Court </a:t>
            </a:r>
            <a:r>
              <a:rPr lang="en-US" dirty="0" smtClean="0"/>
              <a:t>records, Commission records</a:t>
            </a:r>
            <a:endParaRPr lang="en-US"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4191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a:t>
            </a:r>
            <a:endParaRPr lang="en-US" dirty="0"/>
          </a:p>
        </p:txBody>
      </p:sp>
      <p:sp>
        <p:nvSpPr>
          <p:cNvPr id="3" name="Content Placeholder 2"/>
          <p:cNvSpPr>
            <a:spLocks noGrp="1"/>
          </p:cNvSpPr>
          <p:nvPr>
            <p:ph idx="1"/>
          </p:nvPr>
        </p:nvSpPr>
        <p:spPr/>
        <p:txBody>
          <a:bodyPr/>
          <a:lstStyle/>
          <a:p>
            <a:pPr>
              <a:buAutoNum type="arabicPeriod"/>
            </a:pPr>
            <a:endParaRPr lang="en-US" dirty="0" smtClean="0"/>
          </a:p>
          <a:p>
            <a:pPr>
              <a:buAutoNum type="arabicPeriod"/>
            </a:pPr>
            <a:r>
              <a:rPr lang="en-US" sz="2000" dirty="0" smtClean="0"/>
              <a:t>Priorities</a:t>
            </a:r>
          </a:p>
          <a:p>
            <a:pPr>
              <a:buAutoNum type="arabicPeriod"/>
            </a:pPr>
            <a:r>
              <a:rPr lang="en-US" sz="2000" dirty="0" smtClean="0"/>
              <a:t>Supervision of team</a:t>
            </a:r>
          </a:p>
          <a:p>
            <a:pPr>
              <a:buAutoNum type="arabicPeriod"/>
            </a:pPr>
            <a:r>
              <a:rPr lang="en-US" sz="2000" dirty="0" smtClean="0"/>
              <a:t>Flexibility/Balance</a:t>
            </a:r>
          </a:p>
          <a:p>
            <a:pPr>
              <a:buAutoNum type="arabicPeriod"/>
            </a:pPr>
            <a:r>
              <a:rPr lang="en-US" sz="2000" dirty="0" smtClean="0"/>
              <a:t>Ongoing communication</a:t>
            </a:r>
          </a:p>
          <a:p>
            <a:pPr>
              <a:buAutoNum type="arabicPeriod"/>
            </a:pP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9340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List</a:t>
            </a:r>
            <a:endParaRPr lang="en-US" dirty="0"/>
          </a:p>
        </p:txBody>
      </p:sp>
      <p:sp>
        <p:nvSpPr>
          <p:cNvPr id="3" name="Content Placeholder 2"/>
          <p:cNvSpPr>
            <a:spLocks noGrp="1"/>
          </p:cNvSpPr>
          <p:nvPr>
            <p:ph idx="1"/>
          </p:nvPr>
        </p:nvSpPr>
        <p:spPr/>
        <p:txBody>
          <a:bodyPr/>
          <a:lstStyle/>
          <a:p>
            <a:endParaRPr lang="en-US" dirty="0" smtClean="0"/>
          </a:p>
          <a:p>
            <a:r>
              <a:rPr lang="en-US" sz="1800" dirty="0" smtClean="0"/>
              <a:t>Time to complete is usually short</a:t>
            </a:r>
          </a:p>
          <a:p>
            <a:pPr>
              <a:buFont typeface="Arial" panose="020B0604020202020204" pitchFamily="34" charset="0"/>
              <a:buChar char="•"/>
            </a:pPr>
            <a:r>
              <a:rPr lang="en-US" sz="1800" dirty="0" smtClean="0"/>
              <a:t>Leads </a:t>
            </a:r>
            <a:r>
              <a:rPr lang="en-US" sz="1800" dirty="0"/>
              <a:t>to priority list </a:t>
            </a:r>
          </a:p>
          <a:p>
            <a:pPr lvl="2">
              <a:buFont typeface="Arial" panose="020B0604020202020204" pitchFamily="34" charset="0"/>
              <a:buChar char="•"/>
            </a:pPr>
            <a:r>
              <a:rPr lang="en-US" sz="1800" dirty="0"/>
              <a:t>Some Assets will be more valuable than others</a:t>
            </a:r>
          </a:p>
          <a:p>
            <a:pPr lvl="2">
              <a:buFont typeface="Arial" panose="020B0604020202020204" pitchFamily="34" charset="0"/>
              <a:buChar char="•"/>
            </a:pPr>
            <a:r>
              <a:rPr lang="en-US" sz="1800" dirty="0"/>
              <a:t>Large acquisition – concentrated ownership in certain areas/spacing units</a:t>
            </a:r>
          </a:p>
          <a:p>
            <a:pPr>
              <a:buFont typeface="Arial" panose="020B0604020202020204" pitchFamily="34" charset="0"/>
              <a:buChar char="•"/>
            </a:pPr>
            <a:r>
              <a:rPr lang="en-US" sz="1800" dirty="0" smtClean="0"/>
              <a:t>Focus on what matters</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12563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Management</a:t>
            </a:r>
            <a:endParaRPr lang="en-US" dirty="0"/>
          </a:p>
        </p:txBody>
      </p:sp>
      <p:sp>
        <p:nvSpPr>
          <p:cNvPr id="3" name="Content Placeholder 2"/>
          <p:cNvSpPr>
            <a:spLocks noGrp="1"/>
          </p:cNvSpPr>
          <p:nvPr>
            <p:ph idx="1"/>
          </p:nvPr>
        </p:nvSpPr>
        <p:spPr/>
        <p:txBody>
          <a:bodyPr/>
          <a:lstStyle/>
          <a:p>
            <a:pPr marL="0" indent="0"/>
            <a:endParaRPr lang="en-US" dirty="0" smtClean="0"/>
          </a:p>
          <a:p>
            <a:pPr marL="0" indent="0"/>
            <a:r>
              <a:rPr lang="en-US" sz="1800" dirty="0" smtClean="0"/>
              <a:t>Prioritize </a:t>
            </a:r>
            <a:r>
              <a:rPr lang="en-US" sz="1800" dirty="0"/>
              <a:t>your personnel </a:t>
            </a:r>
            <a:endParaRPr lang="en-US" sz="1800" dirty="0" smtClean="0"/>
          </a:p>
          <a:p>
            <a:pPr marL="285750" indent="-285750">
              <a:buFont typeface="Arial" panose="020B0604020202020204" pitchFamily="34" charset="0"/>
              <a:buChar char="•"/>
            </a:pPr>
            <a:r>
              <a:rPr lang="en-US" sz="1800" dirty="0" smtClean="0"/>
              <a:t>Areas of expertise</a:t>
            </a:r>
          </a:p>
          <a:p>
            <a:pPr marL="573786" lvl="3" indent="-285750">
              <a:buFont typeface="Arial" panose="020B0604020202020204" pitchFamily="34" charset="0"/>
              <a:buChar char="•"/>
            </a:pPr>
            <a:r>
              <a:rPr lang="en-US" sz="1800" dirty="0" smtClean="0"/>
              <a:t>Experienced </a:t>
            </a:r>
            <a:r>
              <a:rPr lang="en-US" sz="1800" dirty="0"/>
              <a:t>members reviewing challenging issues </a:t>
            </a:r>
          </a:p>
          <a:p>
            <a:pPr marL="285750" indent="-285750">
              <a:buFont typeface="Arial" panose="020B0604020202020204" pitchFamily="34" charset="0"/>
              <a:buChar char="•"/>
            </a:pPr>
            <a:r>
              <a:rPr lang="en-US" sz="1800" dirty="0" smtClean="0"/>
              <a:t>Asset priority</a:t>
            </a:r>
          </a:p>
          <a:p>
            <a:pPr marL="573786" lvl="3" indent="-285750"/>
            <a:r>
              <a:rPr lang="en-US" sz="1800" dirty="0" smtClean="0"/>
              <a:t>Best team members on high value Assets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9174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FLEXIBILITY/BALANCE</a:t>
            </a:r>
            <a:endParaRPr lang="en-US" dirty="0"/>
          </a:p>
        </p:txBody>
      </p:sp>
      <p:sp>
        <p:nvSpPr>
          <p:cNvPr id="3" name="Content Placeholder 2"/>
          <p:cNvSpPr>
            <a:spLocks noGrp="1"/>
          </p:cNvSpPr>
          <p:nvPr>
            <p:ph idx="1"/>
          </p:nvPr>
        </p:nvSpPr>
        <p:spPr/>
        <p:txBody>
          <a:bodyPr/>
          <a:lstStyle/>
          <a:p>
            <a:pPr marL="0" indent="0"/>
            <a:endParaRPr lang="en-US" dirty="0" smtClean="0"/>
          </a:p>
          <a:p>
            <a:pPr marL="0" indent="0"/>
            <a:r>
              <a:rPr lang="en-US" sz="1800" dirty="0" smtClean="0"/>
              <a:t>Remain adaptable</a:t>
            </a:r>
          </a:p>
          <a:p>
            <a:pPr marL="285750" indent="-285750">
              <a:buFont typeface="Arial" panose="020B0604020202020204" pitchFamily="34" charset="0"/>
              <a:buChar char="•"/>
            </a:pPr>
            <a:r>
              <a:rPr lang="en-US" sz="1800" b="0" dirty="0" smtClean="0"/>
              <a:t>Every overturned rock will reveal something new</a:t>
            </a:r>
          </a:p>
          <a:p>
            <a:pPr marL="285750" indent="-285750">
              <a:buFont typeface="Arial" panose="020B0604020202020204" pitchFamily="34" charset="0"/>
              <a:buChar char="•"/>
            </a:pPr>
            <a:r>
              <a:rPr lang="en-US" sz="1800" b="0" dirty="0" smtClean="0"/>
              <a:t>Priorities change</a:t>
            </a:r>
          </a:p>
          <a:p>
            <a:pPr marL="0" indent="0"/>
            <a:endParaRPr lang="en-US" sz="1800" dirty="0" smtClean="0"/>
          </a:p>
          <a:p>
            <a:pPr marL="0" indent="0"/>
            <a:r>
              <a:rPr lang="en-US" sz="1800" dirty="0" smtClean="0"/>
              <a:t>Finding the appropriate balance</a:t>
            </a:r>
          </a:p>
          <a:p>
            <a:pPr marL="285750" indent="-285750">
              <a:buFont typeface="Arial" panose="020B0604020202020204" pitchFamily="34" charset="0"/>
              <a:buChar char="•"/>
            </a:pPr>
            <a:r>
              <a:rPr lang="en-US" sz="1800" b="0" dirty="0" smtClean="0"/>
              <a:t>No one wants to be responsible for “killing” a deal</a:t>
            </a:r>
          </a:p>
          <a:p>
            <a:pPr marL="285750" indent="-285750">
              <a:buFont typeface="Arial" panose="020B0604020202020204" pitchFamily="34" charset="0"/>
              <a:buChar char="•"/>
            </a:pPr>
            <a:r>
              <a:rPr lang="en-US" sz="1800" b="0" dirty="0" smtClean="0"/>
              <a:t>But cannot put your head in the sand</a:t>
            </a:r>
          </a:p>
          <a:p>
            <a:pPr marL="573786" lvl="3" indent="-285750">
              <a:buFont typeface="Arial" panose="020B0604020202020204" pitchFamily="34" charset="0"/>
              <a:buChar char="•"/>
            </a:pPr>
            <a:r>
              <a:rPr lang="en-US" sz="1800" dirty="0" smtClean="0"/>
              <a:t>Knowledge of Purchase and Sale Agreement</a:t>
            </a:r>
          </a:p>
          <a:p>
            <a:pPr marL="285750" indent="-285750">
              <a:buFont typeface="Arial" panose="020B0604020202020204" pitchFamily="34" charset="0"/>
              <a:buChar char="•"/>
            </a:pPr>
            <a:endParaRPr lang="en-US"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4658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COMMUNICATION</a:t>
            </a:r>
            <a:endParaRPr lang="en-US" dirty="0"/>
          </a:p>
        </p:txBody>
      </p:sp>
      <p:sp>
        <p:nvSpPr>
          <p:cNvPr id="3" name="Content Placeholder 2"/>
          <p:cNvSpPr>
            <a:spLocks noGrp="1"/>
          </p:cNvSpPr>
          <p:nvPr>
            <p:ph idx="1"/>
          </p:nvPr>
        </p:nvSpPr>
        <p:spPr/>
        <p:txBody>
          <a:bodyPr/>
          <a:lstStyle/>
          <a:p>
            <a:pPr marL="0" indent="0"/>
            <a:endParaRPr lang="en-US" dirty="0" smtClean="0"/>
          </a:p>
          <a:p>
            <a:pPr marL="285750" indent="-285750">
              <a:buFont typeface="Arial" panose="020B0604020202020204" pitchFamily="34" charset="0"/>
              <a:buChar char="•"/>
            </a:pPr>
            <a:r>
              <a:rPr lang="en-US" sz="1800" dirty="0" smtClean="0"/>
              <a:t>Major defects/issues </a:t>
            </a:r>
          </a:p>
          <a:p>
            <a:pPr marL="573786" lvl="3" indent="-285750">
              <a:buFont typeface="Arial" panose="020B0604020202020204" pitchFamily="34" charset="0"/>
              <a:buChar char="•"/>
            </a:pPr>
            <a:r>
              <a:rPr lang="en-US" sz="1800" dirty="0" smtClean="0"/>
              <a:t>Seller’s incentive to resolve defect</a:t>
            </a:r>
          </a:p>
          <a:p>
            <a:pPr marL="573786" lvl="3" indent="-285750">
              <a:buFont typeface="Arial" panose="020B0604020202020204" pitchFamily="34" charset="0"/>
              <a:buChar char="•"/>
            </a:pPr>
            <a:r>
              <a:rPr lang="en-US" sz="1800" dirty="0" smtClean="0"/>
              <a:t>Purchase Price adjustments</a:t>
            </a:r>
          </a:p>
          <a:p>
            <a:pPr marL="285750" indent="-285750">
              <a:buFont typeface="Arial" panose="020B0604020202020204" pitchFamily="34" charset="0"/>
              <a:buChar char="•"/>
            </a:pPr>
            <a:r>
              <a:rPr lang="en-US" sz="1800" dirty="0" smtClean="0"/>
              <a:t>Missing documents</a:t>
            </a:r>
          </a:p>
          <a:p>
            <a:pPr marL="573786" lvl="3" indent="-285750">
              <a:buFont typeface="Arial" panose="020B0604020202020204" pitchFamily="34" charset="0"/>
              <a:buChar char="•"/>
            </a:pPr>
            <a:r>
              <a:rPr lang="en-US" sz="1800" dirty="0" smtClean="0"/>
              <a:t>Know where to look</a:t>
            </a:r>
          </a:p>
          <a:p>
            <a:pPr marL="573786" lvl="3" indent="-285750">
              <a:buFont typeface="Arial" panose="020B0604020202020204" pitchFamily="34" charset="0"/>
              <a:buChar char="•"/>
            </a:pPr>
            <a:r>
              <a:rPr lang="en-US" sz="1800" dirty="0" smtClean="0"/>
              <a:t>Know who to contact</a:t>
            </a:r>
          </a:p>
          <a:p>
            <a:pPr marL="573786" lvl="3" indent="-285750">
              <a:buFont typeface="Arial" panose="020B0604020202020204" pitchFamily="34" charset="0"/>
              <a:buChar char="•"/>
            </a:pPr>
            <a:r>
              <a:rPr lang="en-US" sz="1800" dirty="0" smtClean="0"/>
              <a:t>Realize what omission could mean</a:t>
            </a:r>
            <a:endParaRPr lang="en-US" sz="1800"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8364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Checklist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a:p>
            <a:pPr>
              <a:buFont typeface="Arial" panose="020B0604020202020204" pitchFamily="34" charset="0"/>
              <a:buChar char="•"/>
            </a:pPr>
            <a:r>
              <a:rPr lang="en-US" sz="1800" dirty="0" smtClean="0"/>
              <a:t>Creation of a checklist </a:t>
            </a:r>
          </a:p>
          <a:p>
            <a:pPr lvl="2">
              <a:buFont typeface="Arial" panose="020B0604020202020204" pitchFamily="34" charset="0"/>
              <a:buChar char="•"/>
            </a:pPr>
            <a:r>
              <a:rPr lang="en-US" sz="1800" dirty="0" smtClean="0"/>
              <a:t>Unique each time – highlight what is most pressing</a:t>
            </a:r>
          </a:p>
          <a:p>
            <a:pPr lvl="2">
              <a:buFont typeface="Arial" panose="020B0604020202020204" pitchFamily="34" charset="0"/>
              <a:buChar char="•"/>
            </a:pPr>
            <a:r>
              <a:rPr lang="en-US" sz="1800" dirty="0" smtClean="0"/>
              <a:t>Due diligence is not a one-size-fits all proposition</a:t>
            </a:r>
          </a:p>
          <a:p>
            <a:pPr lvl="2">
              <a:buFont typeface="Arial" panose="020B0604020202020204" pitchFamily="34" charset="0"/>
              <a:buChar char="•"/>
            </a:pPr>
            <a:r>
              <a:rPr lang="en-US" sz="1800" dirty="0" smtClean="0"/>
              <a:t>Avoids duplicative work</a:t>
            </a:r>
          </a:p>
          <a:p>
            <a:pPr lvl="2">
              <a:buFont typeface="Arial" panose="020B0604020202020204" pitchFamily="34" charset="0"/>
              <a:buChar char="•"/>
            </a:pPr>
            <a:r>
              <a:rPr lang="en-US" sz="1800" dirty="0" smtClean="0"/>
              <a:t>Accountability/Flexibility</a:t>
            </a:r>
          </a:p>
          <a:p>
            <a:pPr>
              <a:buFont typeface="Arial" panose="020B0604020202020204" pitchFamily="34" charset="0"/>
              <a:buChar char="•"/>
            </a:pPr>
            <a:endParaRPr lang="en-US"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1360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 of Presentation</a:t>
            </a:r>
            <a:endParaRPr lang="en-US" dirty="0"/>
          </a:p>
        </p:txBody>
      </p:sp>
      <p:sp>
        <p:nvSpPr>
          <p:cNvPr id="3" name="Content Placeholder 2"/>
          <p:cNvSpPr>
            <a:spLocks noGrp="1"/>
          </p:cNvSpPr>
          <p:nvPr>
            <p:ph idx="1"/>
          </p:nvPr>
        </p:nvSpPr>
        <p:spPr/>
        <p:txBody>
          <a:bodyPr/>
          <a:lstStyle/>
          <a:p>
            <a:pPr>
              <a:buAutoNum type="arabicPeriod"/>
            </a:pPr>
            <a:r>
              <a:rPr lang="en-US" sz="2000" dirty="0"/>
              <a:t>Overview of Acquisition and Divestment of oil and gas properties for foundational </a:t>
            </a:r>
            <a:r>
              <a:rPr lang="en-US" sz="2000" dirty="0" smtClean="0"/>
              <a:t>purposes</a:t>
            </a:r>
          </a:p>
          <a:p>
            <a:pPr lvl="2">
              <a:buAutoNum type="arabicPeriod"/>
            </a:pPr>
            <a:r>
              <a:rPr lang="en-US" sz="2000" dirty="0" smtClean="0"/>
              <a:t>Letter of Intent</a:t>
            </a:r>
          </a:p>
          <a:p>
            <a:pPr lvl="2">
              <a:buAutoNum type="arabicPeriod"/>
            </a:pPr>
            <a:r>
              <a:rPr lang="en-US" sz="2000" dirty="0" smtClean="0"/>
              <a:t>Purchase </a:t>
            </a:r>
            <a:r>
              <a:rPr lang="en-US" sz="2000" dirty="0"/>
              <a:t>and Sale </a:t>
            </a:r>
            <a:r>
              <a:rPr lang="en-US" sz="2000" dirty="0" smtClean="0"/>
              <a:t>Agreement</a:t>
            </a:r>
            <a:endParaRPr lang="en-US" sz="2000" dirty="0"/>
          </a:p>
          <a:p>
            <a:pPr>
              <a:buAutoNum type="arabicPeriod"/>
            </a:pPr>
            <a:r>
              <a:rPr lang="en-US" sz="2000" dirty="0"/>
              <a:t>Intro to Due Diligence </a:t>
            </a:r>
          </a:p>
          <a:p>
            <a:pPr>
              <a:buAutoNum type="arabicPeriod"/>
            </a:pPr>
            <a:r>
              <a:rPr lang="en-US" sz="2000" dirty="0"/>
              <a:t>Due Diligence </a:t>
            </a:r>
            <a:r>
              <a:rPr lang="en-US" sz="2000" dirty="0" smtClean="0"/>
              <a:t>clause of Purchase and Sale  Agreement</a:t>
            </a:r>
            <a:endParaRPr lang="en-US" sz="2000" dirty="0"/>
          </a:p>
          <a:p>
            <a:pPr>
              <a:buAutoNum type="arabicPeriod"/>
            </a:pPr>
            <a:r>
              <a:rPr lang="en-US" sz="2000" dirty="0"/>
              <a:t>Review of records</a:t>
            </a:r>
          </a:p>
          <a:p>
            <a:pPr>
              <a:buAutoNum type="arabicPeriod"/>
            </a:pPr>
            <a:r>
              <a:rPr lang="en-US" sz="2000" dirty="0"/>
              <a:t>Compilation of necessary </a:t>
            </a:r>
            <a:r>
              <a:rPr lang="en-US" sz="2000" dirty="0" smtClean="0"/>
              <a:t>reports</a:t>
            </a:r>
          </a:p>
          <a:p>
            <a:pPr>
              <a:buAutoNum type="arabicPeriod"/>
            </a:pPr>
            <a:r>
              <a:rPr lang="en-US" sz="2000" dirty="0" smtClean="0"/>
              <a:t>Strategy of review</a:t>
            </a:r>
            <a:endParaRPr lang="en-US" sz="2000"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4422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Available</a:t>
            </a:r>
            <a:endParaRPr lang="en-US" dirty="0"/>
          </a:p>
        </p:txBody>
      </p:sp>
      <p:sp>
        <p:nvSpPr>
          <p:cNvPr id="3" name="Content Placeholder 2"/>
          <p:cNvSpPr>
            <a:spLocks noGrp="1"/>
          </p:cNvSpPr>
          <p:nvPr>
            <p:ph idx="1"/>
          </p:nvPr>
        </p:nvSpPr>
        <p:spPr/>
        <p:txBody>
          <a:bodyPr/>
          <a:lstStyle/>
          <a:p>
            <a:pPr>
              <a:buAutoNum type="arabicParenR"/>
            </a:pPr>
            <a:endParaRPr lang="en-US" dirty="0" smtClean="0"/>
          </a:p>
          <a:p>
            <a:pPr>
              <a:buAutoNum type="arabicParenR"/>
            </a:pPr>
            <a:r>
              <a:rPr lang="en-US" dirty="0" smtClean="0"/>
              <a:t>Sample Letter of Intent</a:t>
            </a:r>
          </a:p>
          <a:p>
            <a:pPr>
              <a:buAutoNum type="arabicParenR"/>
            </a:pPr>
            <a:r>
              <a:rPr lang="en-US" dirty="0" smtClean="0"/>
              <a:t>Sample Acquisition Title Opinion</a:t>
            </a:r>
          </a:p>
          <a:p>
            <a:pPr>
              <a:buAutoNum type="arabicParenR"/>
            </a:pPr>
            <a:r>
              <a:rPr lang="en-US" dirty="0" smtClean="0"/>
              <a:t>Truncated Purchase and Sale Agreement</a:t>
            </a:r>
          </a:p>
          <a:p>
            <a:pPr>
              <a:buAutoNum type="arabicParenR"/>
            </a:pP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5086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 NOTE</a:t>
            </a:r>
            <a:endParaRPr lang="en-US" dirty="0"/>
          </a:p>
        </p:txBody>
      </p:sp>
      <p:sp>
        <p:nvSpPr>
          <p:cNvPr id="3" name="Content Placeholder 2"/>
          <p:cNvSpPr>
            <a:spLocks noGrp="1"/>
          </p:cNvSpPr>
          <p:nvPr>
            <p:ph idx="1"/>
          </p:nvPr>
        </p:nvSpPr>
        <p:spPr/>
        <p:txBody>
          <a:bodyPr/>
          <a:lstStyle/>
          <a:p>
            <a:pPr>
              <a:buAutoNum type="arabicParenR"/>
            </a:pPr>
            <a:endParaRPr lang="en-US" dirty="0" smtClean="0"/>
          </a:p>
          <a:p>
            <a:pPr marL="0" indent="0"/>
            <a:r>
              <a:rPr lang="en-US" i="1" dirty="0" smtClean="0"/>
              <a:t>Pennaco Energy, Inc. v. KD Company LLC, 2015 WY 152 (Wyo. 2015).</a:t>
            </a:r>
          </a:p>
          <a:p>
            <a:pPr marL="0" indent="0"/>
            <a:endParaRPr lang="en-US" i="1" dirty="0" smtClean="0"/>
          </a:p>
          <a:p>
            <a:pPr>
              <a:buAutoNum type="arabicParenR"/>
            </a:pP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7590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and Questions</a:t>
            </a:r>
            <a:endParaRPr lang="en-US" dirty="0"/>
          </a:p>
        </p:txBody>
      </p:sp>
      <p:sp>
        <p:nvSpPr>
          <p:cNvPr id="3" name="Content Placeholder 2"/>
          <p:cNvSpPr>
            <a:spLocks noGrp="1"/>
          </p:cNvSpPr>
          <p:nvPr>
            <p:ph idx="1"/>
          </p:nvPr>
        </p:nvSpPr>
        <p:spPr/>
        <p:txBody>
          <a:bodyPr/>
          <a:lstStyle/>
          <a:p>
            <a:pPr marL="111125" indent="-111125"/>
            <a:r>
              <a:rPr lang="en-US" sz="1800" dirty="0"/>
              <a:t>- </a:t>
            </a:r>
            <a:r>
              <a:rPr lang="en-US" sz="1800" b="0" dirty="0"/>
              <a:t>Bryant III, Ira H. “Stormy”, </a:t>
            </a:r>
            <a:r>
              <a:rPr lang="en-US" sz="1800" b="0" i="1" dirty="0"/>
              <a:t>Due Diligence for Oil and Gas Properties: A Home Study Course for Continuing Professional Development, </a:t>
            </a:r>
            <a:r>
              <a:rPr lang="en-US" sz="1800" b="0" dirty="0"/>
              <a:t>1994, AAPL</a:t>
            </a:r>
            <a:endParaRPr lang="en-US" sz="1800" dirty="0" smtClean="0"/>
          </a:p>
          <a:p>
            <a:endParaRPr lang="en-US" dirty="0"/>
          </a:p>
          <a:p>
            <a:endParaRPr lang="en-US" dirty="0" smtClean="0"/>
          </a:p>
          <a:p>
            <a:r>
              <a:rPr lang="en-US" dirty="0" smtClean="0"/>
              <a:t>Contact Info:</a:t>
            </a:r>
          </a:p>
          <a:p>
            <a:r>
              <a:rPr lang="en-US" sz="1200" dirty="0" smtClean="0"/>
              <a:t>Eric Thompson</a:t>
            </a:r>
          </a:p>
          <a:p>
            <a:r>
              <a:rPr lang="en-US" sz="1200" dirty="0" smtClean="0">
                <a:hlinkClick r:id="rId2"/>
              </a:rPr>
              <a:t>ethompson@akers-lawfirm.com</a:t>
            </a:r>
            <a:endParaRPr lang="en-US" sz="1200" dirty="0" smtClean="0"/>
          </a:p>
          <a:p>
            <a:r>
              <a:rPr lang="en-US" sz="1200" dirty="0" smtClean="0"/>
              <a:t>akers-lawfirm.com</a:t>
            </a:r>
          </a:p>
          <a:p>
            <a:r>
              <a:rPr lang="en-US" sz="1200" dirty="0" smtClean="0"/>
              <a:t>(720) 488-0835</a:t>
            </a:r>
            <a:endParaRPr lang="en-US" sz="12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715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Available</a:t>
            </a:r>
            <a:endParaRPr lang="en-US" dirty="0"/>
          </a:p>
        </p:txBody>
      </p:sp>
      <p:sp>
        <p:nvSpPr>
          <p:cNvPr id="3" name="Content Placeholder 2"/>
          <p:cNvSpPr>
            <a:spLocks noGrp="1"/>
          </p:cNvSpPr>
          <p:nvPr>
            <p:ph idx="1"/>
          </p:nvPr>
        </p:nvSpPr>
        <p:spPr/>
        <p:txBody>
          <a:bodyPr/>
          <a:lstStyle/>
          <a:p>
            <a:pPr>
              <a:buAutoNum type="arabicParenR"/>
            </a:pPr>
            <a:endParaRPr lang="en-US" dirty="0" smtClean="0"/>
          </a:p>
          <a:p>
            <a:pPr>
              <a:buAutoNum type="arabicParenR"/>
            </a:pPr>
            <a:r>
              <a:rPr lang="en-US" sz="2000" dirty="0" smtClean="0"/>
              <a:t>Sample Letter of Intent</a:t>
            </a:r>
          </a:p>
          <a:p>
            <a:pPr>
              <a:buAutoNum type="arabicParenR"/>
            </a:pPr>
            <a:r>
              <a:rPr lang="en-US" sz="2000" dirty="0" smtClean="0"/>
              <a:t>Sample Acquisition Title Opinion</a:t>
            </a:r>
          </a:p>
          <a:p>
            <a:pPr>
              <a:buAutoNum type="arabicParenR"/>
            </a:pPr>
            <a:r>
              <a:rPr lang="en-US" sz="2000" dirty="0" smtClean="0"/>
              <a:t>Truncated Purchase and Sale Agreement</a:t>
            </a:r>
          </a:p>
          <a:p>
            <a:pPr>
              <a:buAutoNum type="arabicParenR"/>
            </a:pP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720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Acquisition and </a:t>
            </a:r>
            <a:r>
              <a:rPr lang="en-US" dirty="0" smtClean="0"/>
              <a:t>Divestment</a:t>
            </a:r>
            <a:endParaRPr lang="en-US" dirty="0"/>
          </a:p>
        </p:txBody>
      </p:sp>
      <p:sp>
        <p:nvSpPr>
          <p:cNvPr id="3" name="Content Placeholder 2"/>
          <p:cNvSpPr>
            <a:spLocks noGrp="1"/>
          </p:cNvSpPr>
          <p:nvPr>
            <p:ph idx="1"/>
          </p:nvPr>
        </p:nvSpPr>
        <p:spPr/>
        <p:txBody>
          <a:bodyPr>
            <a:normAutofit/>
          </a:bodyPr>
          <a:lstStyle/>
          <a:p>
            <a:pPr>
              <a:buAutoNum type="alphaUcParenR"/>
            </a:pPr>
            <a:endParaRPr lang="en-US" dirty="0" smtClean="0"/>
          </a:p>
          <a:p>
            <a:pPr>
              <a:buAutoNum type="alphaUcParenR"/>
            </a:pPr>
            <a:r>
              <a:rPr lang="en-US" dirty="0" smtClean="0"/>
              <a:t>Seller’s preparation for sale</a:t>
            </a:r>
          </a:p>
          <a:p>
            <a:pPr marL="580644" lvl="2" indent="-342900">
              <a:buAutoNum type="arabicParenR"/>
            </a:pPr>
            <a:r>
              <a:rPr lang="en-US" dirty="0" smtClean="0"/>
              <a:t>Assets</a:t>
            </a:r>
          </a:p>
          <a:p>
            <a:pPr marL="580644" lvl="2" indent="-342900">
              <a:buAutoNum type="arabicParenR"/>
            </a:pPr>
            <a:r>
              <a:rPr lang="en-US" dirty="0" smtClean="0"/>
              <a:t>Internal valuation of Assets</a:t>
            </a:r>
          </a:p>
          <a:p>
            <a:pPr marL="580644" lvl="2" indent="-342900">
              <a:buAutoNum type="arabicParenR"/>
            </a:pPr>
            <a:r>
              <a:rPr lang="en-US" dirty="0" smtClean="0"/>
              <a:t>Market the Assets</a:t>
            </a:r>
          </a:p>
          <a:p>
            <a:pPr marL="809244" lvl="3" indent="-342900">
              <a:buAutoNum type="alphaLcParenR"/>
            </a:pPr>
            <a:r>
              <a:rPr lang="en-US" dirty="0" smtClean="0"/>
              <a:t>Not discussing auctions/bid packages/stock purchases</a:t>
            </a:r>
            <a:endParaRPr lang="en-US" dirty="0"/>
          </a:p>
          <a:p>
            <a:pPr>
              <a:buAutoNum type="alphaUcParenR" startAt="2"/>
            </a:pPr>
            <a:r>
              <a:rPr lang="en-US" dirty="0" smtClean="0"/>
              <a:t>Buyer’s preparation for purchase</a:t>
            </a:r>
          </a:p>
          <a:p>
            <a:pPr marL="580644" lvl="2" indent="-342900">
              <a:buAutoNum type="arabicParenR"/>
            </a:pPr>
            <a:r>
              <a:rPr lang="en-US" dirty="0" smtClean="0"/>
              <a:t>Decision to acquire oil and gas properties</a:t>
            </a:r>
          </a:p>
          <a:p>
            <a:pPr marL="580644" lvl="2" indent="-342900">
              <a:buAutoNum type="arabicParenR"/>
            </a:pPr>
            <a:r>
              <a:rPr lang="en-US" dirty="0" smtClean="0"/>
              <a:t>Type of interest, location of properties, specific play </a:t>
            </a:r>
          </a:p>
          <a:p>
            <a:pPr marL="580644" lvl="2" indent="-342900">
              <a:buAutoNum type="arabicParenR"/>
            </a:pPr>
            <a:r>
              <a:rPr lang="en-US" dirty="0" smtClean="0"/>
              <a:t>Identify marketed Assets fulfilling criteria above</a:t>
            </a:r>
          </a:p>
          <a:p>
            <a:pPr marL="580644" lvl="2" indent="-342900">
              <a:buAutoNum type="arabicParenR"/>
            </a:pPr>
            <a:r>
              <a:rPr lang="en-US" dirty="0" smtClean="0"/>
              <a:t>External valuation of Assets/Budget</a:t>
            </a:r>
          </a:p>
          <a:p>
            <a:endParaRPr lang="en-US" dirty="0" smtClean="0"/>
          </a:p>
          <a:p>
            <a:pPr>
              <a:buAutoNum type="arabicParenR"/>
            </a:pP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3834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instruments</a:t>
            </a:r>
            <a:endParaRPr lang="en-US" dirty="0"/>
          </a:p>
        </p:txBody>
      </p:sp>
      <p:sp>
        <p:nvSpPr>
          <p:cNvPr id="3" name="Content Placeholder 2"/>
          <p:cNvSpPr>
            <a:spLocks noGrp="1"/>
          </p:cNvSpPr>
          <p:nvPr>
            <p:ph idx="1"/>
          </p:nvPr>
        </p:nvSpPr>
        <p:spPr/>
        <p:txBody>
          <a:bodyPr/>
          <a:lstStyle/>
          <a:p>
            <a:pPr>
              <a:buAutoNum type="arabicParenR"/>
            </a:pPr>
            <a:endParaRPr lang="en-US" dirty="0" smtClean="0"/>
          </a:p>
          <a:p>
            <a:pPr>
              <a:buAutoNum type="arabicParenR"/>
            </a:pPr>
            <a:r>
              <a:rPr lang="en-US" sz="2000" dirty="0" smtClean="0"/>
              <a:t>Letter of Intent</a:t>
            </a:r>
          </a:p>
          <a:p>
            <a:pPr>
              <a:buAutoNum type="arabicParenR"/>
            </a:pPr>
            <a:endParaRPr lang="en-US" sz="2000" dirty="0"/>
          </a:p>
          <a:p>
            <a:pPr>
              <a:buAutoNum type="arabicParenR"/>
            </a:pPr>
            <a:r>
              <a:rPr lang="en-US" sz="2000" dirty="0" smtClean="0"/>
              <a:t>Purchase and Sale Agreement</a:t>
            </a:r>
            <a:endParaRPr lang="en-US" sz="2000"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312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a:t>
            </a:r>
            <a:r>
              <a:rPr lang="en-US" dirty="0" smtClean="0"/>
              <a:t>Intent</a:t>
            </a:r>
            <a:endParaRPr lang="en-US" dirty="0"/>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sz="2000" dirty="0" smtClean="0"/>
              <a:t>Outlines basic principles of the forthcoming Purchase and Sale Agreement</a:t>
            </a:r>
          </a:p>
          <a:p>
            <a:pPr marL="285750" indent="-285750">
              <a:buFont typeface="Arial" panose="020B0604020202020204" pitchFamily="34" charset="0"/>
              <a:buChar char="•"/>
            </a:pPr>
            <a:r>
              <a:rPr lang="en-US" sz="2000" dirty="0" smtClean="0"/>
              <a:t>Bare bones of the pending agreement</a:t>
            </a:r>
          </a:p>
          <a:p>
            <a:pPr marL="285750" indent="-285750">
              <a:buFont typeface="Arial" panose="020B0604020202020204" pitchFamily="34" charset="0"/>
              <a:buChar char="•"/>
            </a:pPr>
            <a:r>
              <a:rPr lang="en-US" sz="2000" dirty="0" smtClean="0"/>
              <a:t>Simply an agreement to negotiate</a:t>
            </a:r>
          </a:p>
          <a:p>
            <a:pPr marL="285750" indent="-285750">
              <a:buFont typeface="Arial" panose="020B0604020202020204" pitchFamily="34" charset="0"/>
              <a:buChar char="•"/>
            </a:pPr>
            <a:r>
              <a:rPr lang="en-US" sz="2000" dirty="0" smtClean="0"/>
              <a:t>Not terribly exciting</a:t>
            </a:r>
          </a:p>
          <a:p>
            <a:endParaRPr lang="en-US" dirty="0" smtClean="0"/>
          </a:p>
          <a:p>
            <a:endParaRPr lang="en-US"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7186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a:t>
            </a:r>
            <a:r>
              <a:rPr lang="en-US" dirty="0" smtClean="0"/>
              <a:t>(Cont.)</a:t>
            </a:r>
            <a:endParaRPr lang="en-US" dirty="0"/>
          </a:p>
        </p:txBody>
      </p:sp>
      <p:sp>
        <p:nvSpPr>
          <p:cNvPr id="3" name="Content Placeholder 2"/>
          <p:cNvSpPr>
            <a:spLocks noGrp="1"/>
          </p:cNvSpPr>
          <p:nvPr>
            <p:ph idx="1"/>
          </p:nvPr>
        </p:nvSpPr>
        <p:spPr/>
        <p:txBody>
          <a:bodyPr>
            <a:normAutofit/>
          </a:bodyPr>
          <a:lstStyle/>
          <a:p>
            <a:endParaRPr lang="en-US" dirty="0" smtClean="0"/>
          </a:p>
          <a:p>
            <a:pPr>
              <a:buFont typeface="+mj-lt"/>
              <a:buAutoNum type="arabicPeriod"/>
            </a:pPr>
            <a:r>
              <a:rPr lang="en-US" sz="1800" dirty="0" smtClean="0"/>
              <a:t>Anticipated Purchase Price </a:t>
            </a:r>
          </a:p>
          <a:p>
            <a:pPr>
              <a:buFont typeface="+mj-lt"/>
              <a:buAutoNum type="arabicPeriod"/>
            </a:pPr>
            <a:endParaRPr lang="en-US" sz="1800" dirty="0" smtClean="0"/>
          </a:p>
          <a:p>
            <a:pPr>
              <a:buFont typeface="+mj-lt"/>
              <a:buAutoNum type="arabicPeriod"/>
            </a:pPr>
            <a:r>
              <a:rPr lang="en-US" sz="1800" dirty="0" smtClean="0"/>
              <a:t>Basic terms </a:t>
            </a:r>
          </a:p>
          <a:p>
            <a:pPr marL="237744" lvl="2" indent="0">
              <a:buNone/>
            </a:pPr>
            <a:r>
              <a:rPr lang="en-US" sz="1800" dirty="0" smtClean="0"/>
              <a:t>A) Percentage of interest conveyed, reservations, etc.</a:t>
            </a:r>
          </a:p>
          <a:p>
            <a:pPr>
              <a:buFont typeface="+mj-lt"/>
              <a:buAutoNum type="arabicPeriod"/>
            </a:pPr>
            <a:endParaRPr lang="en-US" sz="1800" dirty="0" smtClean="0"/>
          </a:p>
          <a:p>
            <a:pPr>
              <a:buFont typeface="+mj-lt"/>
              <a:buAutoNum type="arabicPeriod"/>
            </a:pPr>
            <a:r>
              <a:rPr lang="en-US" sz="1800" dirty="0" smtClean="0"/>
              <a:t>In some instances it may allow for review of Seller’s documents before finalization of Purchase and Sale Agreement</a:t>
            </a:r>
          </a:p>
          <a:p>
            <a:pPr marL="237744" lvl="2" indent="0">
              <a:buNone/>
            </a:pPr>
            <a:r>
              <a:rPr lang="en-US" sz="1800" dirty="0" smtClean="0"/>
              <a:t>A) Not routine</a:t>
            </a:r>
          </a:p>
          <a:p>
            <a:endParaRPr lang="en-US" dirty="0" smtClean="0"/>
          </a:p>
          <a:p>
            <a:endParaRPr lang="en-US" dirty="0" smtClean="0"/>
          </a:p>
          <a:p>
            <a:endParaRPr lang="en-US" dirty="0" smtClean="0"/>
          </a:p>
          <a:p>
            <a:endParaRPr lang="en-US" dirty="0"/>
          </a:p>
          <a:p>
            <a:endParaRPr lang="en-US"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49654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1672</TotalTime>
  <Words>1747</Words>
  <Application>Microsoft Office PowerPoint</Application>
  <PresentationFormat>On-screen Show (4:3)</PresentationFormat>
  <Paragraphs>311</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Angles</vt:lpstr>
      <vt:lpstr>DUE Diligence Review:  Letter of Intent and Beyond</vt:lpstr>
      <vt:lpstr>Goals for Presentation</vt:lpstr>
      <vt:lpstr>What is not covered  (among other issues)</vt:lpstr>
      <vt:lpstr>Roadmap of Presentation</vt:lpstr>
      <vt:lpstr>Forms Available</vt:lpstr>
      <vt:lpstr>Overview of Acquisition and Divestment</vt:lpstr>
      <vt:lpstr>Principal instruments</vt:lpstr>
      <vt:lpstr>Letter of Intent</vt:lpstr>
      <vt:lpstr>Letter of Intent (Cont.)</vt:lpstr>
      <vt:lpstr>Letter of Intent (Cont.)</vt:lpstr>
      <vt:lpstr>PowerPoint Presentation</vt:lpstr>
      <vt:lpstr>PowerPoint Presentation</vt:lpstr>
      <vt:lpstr>Purchase and Sale Agreement</vt:lpstr>
      <vt:lpstr>Purchase and Sale Agreement (Cont.)</vt:lpstr>
      <vt:lpstr>Tools for Negotiation</vt:lpstr>
      <vt:lpstr>Intro to Due Diligence</vt:lpstr>
      <vt:lpstr>Practical Reality</vt:lpstr>
      <vt:lpstr>Due Diligence REVIEW</vt:lpstr>
      <vt:lpstr>Scope of review</vt:lpstr>
      <vt:lpstr>SCOPE OF REVIEW (Cont.)</vt:lpstr>
      <vt:lpstr>SCOPE OF REVIEW (Cont.)</vt:lpstr>
      <vt:lpstr>SCOPE OF REVIEW (Cont.)</vt:lpstr>
      <vt:lpstr>SCOPE OF REVIEW (Cont.)</vt:lpstr>
      <vt:lpstr>Permitted Encumbrances</vt:lpstr>
      <vt:lpstr>Acceptable Title Defects</vt:lpstr>
      <vt:lpstr>Title Defects</vt:lpstr>
      <vt:lpstr>ASSETS DEFINED</vt:lpstr>
      <vt:lpstr>FORMAT of review</vt:lpstr>
      <vt:lpstr>Records for review</vt:lpstr>
      <vt:lpstr>Seller’s Records</vt:lpstr>
      <vt:lpstr>Seller’s Records</vt:lpstr>
      <vt:lpstr>Seller’s Records</vt:lpstr>
      <vt:lpstr>Public Records</vt:lpstr>
      <vt:lpstr>Project Management</vt:lpstr>
      <vt:lpstr>Priority List</vt:lpstr>
      <vt:lpstr>Team Management</vt:lpstr>
      <vt:lpstr>FLEXIBILITY/BALANCE</vt:lpstr>
      <vt:lpstr>ONGOING COMMUNICATION</vt:lpstr>
      <vt:lpstr>Checklist</vt:lpstr>
      <vt:lpstr>Forms Available</vt:lpstr>
      <vt:lpstr>OF NOTE</vt:lpstr>
      <vt:lpstr>References and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User6</dc:creator>
  <cp:lastModifiedBy>User6</cp:lastModifiedBy>
  <cp:revision>75</cp:revision>
  <cp:lastPrinted>2016-01-08T20:57:44Z</cp:lastPrinted>
  <dcterms:created xsi:type="dcterms:W3CDTF">2015-12-02T20:03:53Z</dcterms:created>
  <dcterms:modified xsi:type="dcterms:W3CDTF">2016-01-27T21:11:13Z</dcterms:modified>
</cp:coreProperties>
</file>