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5"/>
  </p:notesMasterIdLst>
  <p:handoutMasterIdLst>
    <p:handoutMasterId r:id="rId66"/>
  </p:handoutMasterIdLst>
  <p:sldIdLst>
    <p:sldId id="256" r:id="rId2"/>
    <p:sldId id="265" r:id="rId3"/>
    <p:sldId id="278" r:id="rId4"/>
    <p:sldId id="328" r:id="rId5"/>
    <p:sldId id="280" r:id="rId6"/>
    <p:sldId id="281" r:id="rId7"/>
    <p:sldId id="279" r:id="rId8"/>
    <p:sldId id="282" r:id="rId9"/>
    <p:sldId id="276" r:id="rId10"/>
    <p:sldId id="284" r:id="rId11"/>
    <p:sldId id="332" r:id="rId12"/>
    <p:sldId id="283" r:id="rId13"/>
    <p:sldId id="334" r:id="rId14"/>
    <p:sldId id="286" r:id="rId15"/>
    <p:sldId id="285" r:id="rId16"/>
    <p:sldId id="288" r:id="rId17"/>
    <p:sldId id="333" r:id="rId18"/>
    <p:sldId id="277" r:id="rId19"/>
    <p:sldId id="329" r:id="rId20"/>
    <p:sldId id="266" r:id="rId21"/>
    <p:sldId id="289" r:id="rId22"/>
    <p:sldId id="290" r:id="rId23"/>
    <p:sldId id="291" r:id="rId24"/>
    <p:sldId id="267" r:id="rId25"/>
    <p:sldId id="298" r:id="rId26"/>
    <p:sldId id="268" r:id="rId27"/>
    <p:sldId id="337" r:id="rId28"/>
    <p:sldId id="300" r:id="rId29"/>
    <p:sldId id="292" r:id="rId30"/>
    <p:sldId id="302" r:id="rId31"/>
    <p:sldId id="303" r:id="rId32"/>
    <p:sldId id="294" r:id="rId33"/>
    <p:sldId id="305" r:id="rId34"/>
    <p:sldId id="306" r:id="rId35"/>
    <p:sldId id="307" r:id="rId36"/>
    <p:sldId id="304" r:id="rId37"/>
    <p:sldId id="336" r:id="rId38"/>
    <p:sldId id="338" r:id="rId39"/>
    <p:sldId id="335" r:id="rId40"/>
    <p:sldId id="310" r:id="rId41"/>
    <p:sldId id="309" r:id="rId42"/>
    <p:sldId id="311" r:id="rId43"/>
    <p:sldId id="312" r:id="rId44"/>
    <p:sldId id="313" r:id="rId45"/>
    <p:sldId id="314" r:id="rId46"/>
    <p:sldId id="330" r:id="rId47"/>
    <p:sldId id="271" r:id="rId48"/>
    <p:sldId id="315" r:id="rId49"/>
    <p:sldId id="272" r:id="rId50"/>
    <p:sldId id="316" r:id="rId51"/>
    <p:sldId id="317" r:id="rId52"/>
    <p:sldId id="320" r:id="rId53"/>
    <p:sldId id="331" r:id="rId54"/>
    <p:sldId id="321" r:id="rId55"/>
    <p:sldId id="274" r:id="rId56"/>
    <p:sldId id="327" r:id="rId57"/>
    <p:sldId id="322" r:id="rId58"/>
    <p:sldId id="323" r:id="rId59"/>
    <p:sldId id="324" r:id="rId60"/>
    <p:sldId id="325" r:id="rId61"/>
    <p:sldId id="275" r:id="rId62"/>
    <p:sldId id="326" r:id="rId63"/>
    <p:sldId id="264" r:id="rId6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90" autoAdjust="0"/>
    <p:restoredTop sz="94683" autoAdjust="0"/>
  </p:normalViewPr>
  <p:slideViewPr>
    <p:cSldViewPr>
      <p:cViewPr>
        <p:scale>
          <a:sx n="122" d="100"/>
          <a:sy n="122" d="100"/>
        </p:scale>
        <p:origin x="-552" y="-72"/>
      </p:cViewPr>
      <p:guideLst>
        <p:guide orient="horz" pos="2160"/>
        <p:guide pos="2880"/>
      </p:guideLst>
    </p:cSldViewPr>
  </p:slideViewPr>
  <p:outlineViewPr>
    <p:cViewPr>
      <p:scale>
        <a:sx n="33" d="100"/>
        <a:sy n="33" d="100"/>
      </p:scale>
      <p:origin x="48" y="1537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4" tIns="46747" rIns="93494" bIns="46747" rtlCol="0"/>
          <a:lstStyle>
            <a:lvl1pPr algn="l">
              <a:defRPr sz="1200"/>
            </a:lvl1pPr>
          </a:lstStyle>
          <a:p>
            <a:endParaRPr lang="en-US" dirty="0"/>
          </a:p>
        </p:txBody>
      </p:sp>
      <p:sp>
        <p:nvSpPr>
          <p:cNvPr id="3" name="Date Placeholder 2"/>
          <p:cNvSpPr>
            <a:spLocks noGrp="1"/>
          </p:cNvSpPr>
          <p:nvPr>
            <p:ph type="dt" sz="quarter" idx="1"/>
          </p:nvPr>
        </p:nvSpPr>
        <p:spPr>
          <a:xfrm>
            <a:off x="3995217" y="0"/>
            <a:ext cx="3056414" cy="465455"/>
          </a:xfrm>
          <a:prstGeom prst="rect">
            <a:avLst/>
          </a:prstGeom>
        </p:spPr>
        <p:txBody>
          <a:bodyPr vert="horz" lIns="93494" tIns="46747" rIns="93494" bIns="46747" rtlCol="0"/>
          <a:lstStyle>
            <a:lvl1pPr algn="r">
              <a:defRPr sz="1200"/>
            </a:lvl1pPr>
          </a:lstStyle>
          <a:p>
            <a:fld id="{04B7F5BC-11B2-46BA-945E-30D83C7D8732}" type="datetimeFigureOut">
              <a:rPr lang="en-US" smtClean="0"/>
              <a:t>2/6/2018</a:t>
            </a:fld>
            <a:endParaRPr lang="en-US" dirty="0"/>
          </a:p>
        </p:txBody>
      </p:sp>
      <p:sp>
        <p:nvSpPr>
          <p:cNvPr id="4" name="Footer Placeholder 3"/>
          <p:cNvSpPr>
            <a:spLocks noGrp="1"/>
          </p:cNvSpPr>
          <p:nvPr>
            <p:ph type="ftr" sz="quarter" idx="2"/>
          </p:nvPr>
        </p:nvSpPr>
        <p:spPr>
          <a:xfrm>
            <a:off x="0" y="8842030"/>
            <a:ext cx="3056414" cy="465455"/>
          </a:xfrm>
          <a:prstGeom prst="rect">
            <a:avLst/>
          </a:prstGeom>
        </p:spPr>
        <p:txBody>
          <a:bodyPr vert="horz" lIns="93494" tIns="46747" rIns="93494" bIns="4674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94" tIns="46747" rIns="93494" bIns="46747" rtlCol="0" anchor="b"/>
          <a:lstStyle>
            <a:lvl1pPr algn="r">
              <a:defRPr sz="1200"/>
            </a:lvl1pPr>
          </a:lstStyle>
          <a:p>
            <a:fld id="{F565FECB-A60C-4F4B-ABED-5E1BA0938FD1}" type="slidenum">
              <a:rPr lang="en-US" smtClean="0"/>
              <a:t>‹#›</a:t>
            </a:fld>
            <a:endParaRPr lang="en-US" dirty="0"/>
          </a:p>
        </p:txBody>
      </p:sp>
    </p:spTree>
    <p:extLst>
      <p:ext uri="{BB962C8B-B14F-4D97-AF65-F5344CB8AC3E}">
        <p14:creationId xmlns:p14="http://schemas.microsoft.com/office/powerpoint/2010/main" val="3320818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4" tIns="46747" rIns="93494" bIns="46747" rtlCol="0"/>
          <a:lstStyle>
            <a:lvl1pPr algn="l">
              <a:defRPr sz="1200"/>
            </a:lvl1pPr>
          </a:lstStyle>
          <a:p>
            <a:endParaRPr lang="en-US" dirty="0"/>
          </a:p>
        </p:txBody>
      </p:sp>
      <p:sp>
        <p:nvSpPr>
          <p:cNvPr id="3" name="Date Placeholder 2"/>
          <p:cNvSpPr>
            <a:spLocks noGrp="1"/>
          </p:cNvSpPr>
          <p:nvPr>
            <p:ph type="dt" idx="1"/>
          </p:nvPr>
        </p:nvSpPr>
        <p:spPr>
          <a:xfrm>
            <a:off x="3995217" y="0"/>
            <a:ext cx="3056414" cy="465455"/>
          </a:xfrm>
          <a:prstGeom prst="rect">
            <a:avLst/>
          </a:prstGeom>
        </p:spPr>
        <p:txBody>
          <a:bodyPr vert="horz" lIns="93494" tIns="46747" rIns="93494" bIns="46747" rtlCol="0"/>
          <a:lstStyle>
            <a:lvl1pPr algn="r">
              <a:defRPr sz="1200"/>
            </a:lvl1pPr>
          </a:lstStyle>
          <a:p>
            <a:fld id="{CEC9DE99-83AB-4E14-9E18-0AA28A45F9C7}" type="datetimeFigureOut">
              <a:rPr lang="en-US" smtClean="0"/>
              <a:t>2/6/2018</a:t>
            </a:fld>
            <a:endParaRPr lang="en-US" dirty="0"/>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3494" tIns="46747" rIns="93494" bIns="46747" rtlCol="0" anchor="ctr"/>
          <a:lstStyle/>
          <a:p>
            <a:endParaRPr lang="en-US" dirty="0"/>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4" tIns="46747" rIns="93494" bIns="4674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56414" cy="465455"/>
          </a:xfrm>
          <a:prstGeom prst="rect">
            <a:avLst/>
          </a:prstGeom>
        </p:spPr>
        <p:txBody>
          <a:bodyPr vert="horz" lIns="93494" tIns="46747" rIns="93494" bIns="4674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3494" tIns="46747" rIns="93494" bIns="46747" rtlCol="0" anchor="b"/>
          <a:lstStyle>
            <a:lvl1pPr algn="r">
              <a:defRPr sz="1200"/>
            </a:lvl1pPr>
          </a:lstStyle>
          <a:p>
            <a:fld id="{1E302CEE-244A-47EA-8396-2013230A688D}" type="slidenum">
              <a:rPr lang="en-US" smtClean="0"/>
              <a:t>‹#›</a:t>
            </a:fld>
            <a:endParaRPr lang="en-US" dirty="0"/>
          </a:p>
        </p:txBody>
      </p:sp>
    </p:spTree>
    <p:extLst>
      <p:ext uri="{BB962C8B-B14F-4D97-AF65-F5344CB8AC3E}">
        <p14:creationId xmlns:p14="http://schemas.microsoft.com/office/powerpoint/2010/main" val="647592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a:t>
            </a:fld>
            <a:endParaRPr lang="en-US" dirty="0"/>
          </a:p>
        </p:txBody>
      </p:sp>
    </p:spTree>
    <p:extLst>
      <p:ext uri="{BB962C8B-B14F-4D97-AF65-F5344CB8AC3E}">
        <p14:creationId xmlns:p14="http://schemas.microsoft.com/office/powerpoint/2010/main" val="956388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10</a:t>
            </a:fld>
            <a:endParaRPr lang="en-US" dirty="0"/>
          </a:p>
        </p:txBody>
      </p:sp>
    </p:spTree>
    <p:extLst>
      <p:ext uri="{BB962C8B-B14F-4D97-AF65-F5344CB8AC3E}">
        <p14:creationId xmlns:p14="http://schemas.microsoft.com/office/powerpoint/2010/main" val="27921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11</a:t>
            </a:fld>
            <a:endParaRPr lang="en-US" dirty="0"/>
          </a:p>
        </p:txBody>
      </p:sp>
    </p:spTree>
    <p:extLst>
      <p:ext uri="{BB962C8B-B14F-4D97-AF65-F5344CB8AC3E}">
        <p14:creationId xmlns:p14="http://schemas.microsoft.com/office/powerpoint/2010/main" val="3282404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12</a:t>
            </a:fld>
            <a:endParaRPr lang="en-US" dirty="0"/>
          </a:p>
        </p:txBody>
      </p:sp>
    </p:spTree>
    <p:extLst>
      <p:ext uri="{BB962C8B-B14F-4D97-AF65-F5344CB8AC3E}">
        <p14:creationId xmlns:p14="http://schemas.microsoft.com/office/powerpoint/2010/main" val="37668711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13</a:t>
            </a:fld>
            <a:endParaRPr lang="en-US" dirty="0"/>
          </a:p>
        </p:txBody>
      </p:sp>
    </p:spTree>
    <p:extLst>
      <p:ext uri="{BB962C8B-B14F-4D97-AF65-F5344CB8AC3E}">
        <p14:creationId xmlns:p14="http://schemas.microsoft.com/office/powerpoint/2010/main" val="11796291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14</a:t>
            </a:fld>
            <a:endParaRPr lang="en-US" dirty="0"/>
          </a:p>
        </p:txBody>
      </p:sp>
    </p:spTree>
    <p:extLst>
      <p:ext uri="{BB962C8B-B14F-4D97-AF65-F5344CB8AC3E}">
        <p14:creationId xmlns:p14="http://schemas.microsoft.com/office/powerpoint/2010/main" val="5809163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15</a:t>
            </a:fld>
            <a:endParaRPr lang="en-US" dirty="0"/>
          </a:p>
        </p:txBody>
      </p:sp>
    </p:spTree>
    <p:extLst>
      <p:ext uri="{BB962C8B-B14F-4D97-AF65-F5344CB8AC3E}">
        <p14:creationId xmlns:p14="http://schemas.microsoft.com/office/powerpoint/2010/main" val="3528860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16</a:t>
            </a:fld>
            <a:endParaRPr lang="en-US" dirty="0"/>
          </a:p>
        </p:txBody>
      </p:sp>
    </p:spTree>
    <p:extLst>
      <p:ext uri="{BB962C8B-B14F-4D97-AF65-F5344CB8AC3E}">
        <p14:creationId xmlns:p14="http://schemas.microsoft.com/office/powerpoint/2010/main" val="24997340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17</a:t>
            </a:fld>
            <a:endParaRPr lang="en-US" dirty="0"/>
          </a:p>
        </p:txBody>
      </p:sp>
    </p:spTree>
    <p:extLst>
      <p:ext uri="{BB962C8B-B14F-4D97-AF65-F5344CB8AC3E}">
        <p14:creationId xmlns:p14="http://schemas.microsoft.com/office/powerpoint/2010/main" val="29284449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18</a:t>
            </a:fld>
            <a:endParaRPr lang="en-US" dirty="0"/>
          </a:p>
        </p:txBody>
      </p:sp>
    </p:spTree>
    <p:extLst>
      <p:ext uri="{BB962C8B-B14F-4D97-AF65-F5344CB8AC3E}">
        <p14:creationId xmlns:p14="http://schemas.microsoft.com/office/powerpoint/2010/main" val="16969066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19</a:t>
            </a:fld>
            <a:endParaRPr lang="en-US" dirty="0"/>
          </a:p>
        </p:txBody>
      </p:sp>
    </p:spTree>
    <p:extLst>
      <p:ext uri="{BB962C8B-B14F-4D97-AF65-F5344CB8AC3E}">
        <p14:creationId xmlns:p14="http://schemas.microsoft.com/office/powerpoint/2010/main" val="2604314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a:t>
            </a:fld>
            <a:endParaRPr lang="en-US" dirty="0"/>
          </a:p>
        </p:txBody>
      </p:sp>
    </p:spTree>
    <p:extLst>
      <p:ext uri="{BB962C8B-B14F-4D97-AF65-F5344CB8AC3E}">
        <p14:creationId xmlns:p14="http://schemas.microsoft.com/office/powerpoint/2010/main" val="2839862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20</a:t>
            </a:fld>
            <a:endParaRPr lang="en-US" dirty="0"/>
          </a:p>
        </p:txBody>
      </p:sp>
    </p:spTree>
    <p:extLst>
      <p:ext uri="{BB962C8B-B14F-4D97-AF65-F5344CB8AC3E}">
        <p14:creationId xmlns:p14="http://schemas.microsoft.com/office/powerpoint/2010/main" val="2022606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21</a:t>
            </a:fld>
            <a:endParaRPr lang="en-US" dirty="0"/>
          </a:p>
        </p:txBody>
      </p:sp>
    </p:spTree>
    <p:extLst>
      <p:ext uri="{BB962C8B-B14F-4D97-AF65-F5344CB8AC3E}">
        <p14:creationId xmlns:p14="http://schemas.microsoft.com/office/powerpoint/2010/main" val="31239143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22</a:t>
            </a:fld>
            <a:endParaRPr lang="en-US" dirty="0"/>
          </a:p>
        </p:txBody>
      </p:sp>
    </p:spTree>
    <p:extLst>
      <p:ext uri="{BB962C8B-B14F-4D97-AF65-F5344CB8AC3E}">
        <p14:creationId xmlns:p14="http://schemas.microsoft.com/office/powerpoint/2010/main" val="14969786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23</a:t>
            </a:fld>
            <a:endParaRPr lang="en-US" dirty="0"/>
          </a:p>
        </p:txBody>
      </p:sp>
    </p:spTree>
    <p:extLst>
      <p:ext uri="{BB962C8B-B14F-4D97-AF65-F5344CB8AC3E}">
        <p14:creationId xmlns:p14="http://schemas.microsoft.com/office/powerpoint/2010/main" val="11840301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24</a:t>
            </a:fld>
            <a:endParaRPr lang="en-US" dirty="0"/>
          </a:p>
        </p:txBody>
      </p:sp>
    </p:spTree>
    <p:extLst>
      <p:ext uri="{BB962C8B-B14F-4D97-AF65-F5344CB8AC3E}">
        <p14:creationId xmlns:p14="http://schemas.microsoft.com/office/powerpoint/2010/main" val="2693988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25</a:t>
            </a:fld>
            <a:endParaRPr lang="en-US" dirty="0"/>
          </a:p>
        </p:txBody>
      </p:sp>
    </p:spTree>
    <p:extLst>
      <p:ext uri="{BB962C8B-B14F-4D97-AF65-F5344CB8AC3E}">
        <p14:creationId xmlns:p14="http://schemas.microsoft.com/office/powerpoint/2010/main" val="26551051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26</a:t>
            </a:fld>
            <a:endParaRPr lang="en-US" dirty="0"/>
          </a:p>
        </p:txBody>
      </p:sp>
    </p:spTree>
    <p:extLst>
      <p:ext uri="{BB962C8B-B14F-4D97-AF65-F5344CB8AC3E}">
        <p14:creationId xmlns:p14="http://schemas.microsoft.com/office/powerpoint/2010/main" val="35245036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27</a:t>
            </a:fld>
            <a:endParaRPr lang="en-US" dirty="0"/>
          </a:p>
        </p:txBody>
      </p:sp>
    </p:spTree>
    <p:extLst>
      <p:ext uri="{BB962C8B-B14F-4D97-AF65-F5344CB8AC3E}">
        <p14:creationId xmlns:p14="http://schemas.microsoft.com/office/powerpoint/2010/main" val="38453189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28</a:t>
            </a:fld>
            <a:endParaRPr lang="en-US" dirty="0"/>
          </a:p>
        </p:txBody>
      </p:sp>
    </p:spTree>
    <p:extLst>
      <p:ext uri="{BB962C8B-B14F-4D97-AF65-F5344CB8AC3E}">
        <p14:creationId xmlns:p14="http://schemas.microsoft.com/office/powerpoint/2010/main" val="17146232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29</a:t>
            </a:fld>
            <a:endParaRPr lang="en-US" dirty="0"/>
          </a:p>
        </p:txBody>
      </p:sp>
    </p:spTree>
    <p:extLst>
      <p:ext uri="{BB962C8B-B14F-4D97-AF65-F5344CB8AC3E}">
        <p14:creationId xmlns:p14="http://schemas.microsoft.com/office/powerpoint/2010/main" val="86265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a:t>
            </a:fld>
            <a:endParaRPr lang="en-US" dirty="0"/>
          </a:p>
        </p:txBody>
      </p:sp>
    </p:spTree>
    <p:extLst>
      <p:ext uri="{BB962C8B-B14F-4D97-AF65-F5344CB8AC3E}">
        <p14:creationId xmlns:p14="http://schemas.microsoft.com/office/powerpoint/2010/main" val="42452342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30</a:t>
            </a:fld>
            <a:endParaRPr lang="en-US" dirty="0"/>
          </a:p>
        </p:txBody>
      </p:sp>
    </p:spTree>
    <p:extLst>
      <p:ext uri="{BB962C8B-B14F-4D97-AF65-F5344CB8AC3E}">
        <p14:creationId xmlns:p14="http://schemas.microsoft.com/office/powerpoint/2010/main" val="41388796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31</a:t>
            </a:fld>
            <a:endParaRPr lang="en-US" dirty="0"/>
          </a:p>
        </p:txBody>
      </p:sp>
    </p:spTree>
    <p:extLst>
      <p:ext uri="{BB962C8B-B14F-4D97-AF65-F5344CB8AC3E}">
        <p14:creationId xmlns:p14="http://schemas.microsoft.com/office/powerpoint/2010/main" val="11838498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32</a:t>
            </a:fld>
            <a:endParaRPr lang="en-US" dirty="0"/>
          </a:p>
        </p:txBody>
      </p:sp>
    </p:spTree>
    <p:extLst>
      <p:ext uri="{BB962C8B-B14F-4D97-AF65-F5344CB8AC3E}">
        <p14:creationId xmlns:p14="http://schemas.microsoft.com/office/powerpoint/2010/main" val="31212313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33</a:t>
            </a:fld>
            <a:endParaRPr lang="en-US" dirty="0"/>
          </a:p>
        </p:txBody>
      </p:sp>
    </p:spTree>
    <p:extLst>
      <p:ext uri="{BB962C8B-B14F-4D97-AF65-F5344CB8AC3E}">
        <p14:creationId xmlns:p14="http://schemas.microsoft.com/office/powerpoint/2010/main" val="36255964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34</a:t>
            </a:fld>
            <a:endParaRPr lang="en-US" dirty="0"/>
          </a:p>
        </p:txBody>
      </p:sp>
    </p:spTree>
    <p:extLst>
      <p:ext uri="{BB962C8B-B14F-4D97-AF65-F5344CB8AC3E}">
        <p14:creationId xmlns:p14="http://schemas.microsoft.com/office/powerpoint/2010/main" val="38196357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35</a:t>
            </a:fld>
            <a:endParaRPr lang="en-US" dirty="0"/>
          </a:p>
        </p:txBody>
      </p:sp>
    </p:spTree>
    <p:extLst>
      <p:ext uri="{BB962C8B-B14F-4D97-AF65-F5344CB8AC3E}">
        <p14:creationId xmlns:p14="http://schemas.microsoft.com/office/powerpoint/2010/main" val="20935602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36</a:t>
            </a:fld>
            <a:endParaRPr lang="en-US" dirty="0"/>
          </a:p>
        </p:txBody>
      </p:sp>
    </p:spTree>
    <p:extLst>
      <p:ext uri="{BB962C8B-B14F-4D97-AF65-F5344CB8AC3E}">
        <p14:creationId xmlns:p14="http://schemas.microsoft.com/office/powerpoint/2010/main" val="34454677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37</a:t>
            </a:fld>
            <a:endParaRPr lang="en-US" dirty="0"/>
          </a:p>
        </p:txBody>
      </p:sp>
    </p:spTree>
    <p:extLst>
      <p:ext uri="{BB962C8B-B14F-4D97-AF65-F5344CB8AC3E}">
        <p14:creationId xmlns:p14="http://schemas.microsoft.com/office/powerpoint/2010/main" val="16611286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38</a:t>
            </a:fld>
            <a:endParaRPr lang="en-US" dirty="0"/>
          </a:p>
        </p:txBody>
      </p:sp>
    </p:spTree>
    <p:extLst>
      <p:ext uri="{BB962C8B-B14F-4D97-AF65-F5344CB8AC3E}">
        <p14:creationId xmlns:p14="http://schemas.microsoft.com/office/powerpoint/2010/main" val="33864748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39</a:t>
            </a:fld>
            <a:endParaRPr lang="en-US" dirty="0"/>
          </a:p>
        </p:txBody>
      </p:sp>
    </p:spTree>
    <p:extLst>
      <p:ext uri="{BB962C8B-B14F-4D97-AF65-F5344CB8AC3E}">
        <p14:creationId xmlns:p14="http://schemas.microsoft.com/office/powerpoint/2010/main" val="3692718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a:t>
            </a:fld>
            <a:endParaRPr lang="en-US" dirty="0"/>
          </a:p>
        </p:txBody>
      </p:sp>
    </p:spTree>
    <p:extLst>
      <p:ext uri="{BB962C8B-B14F-4D97-AF65-F5344CB8AC3E}">
        <p14:creationId xmlns:p14="http://schemas.microsoft.com/office/powerpoint/2010/main" val="11028793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40</a:t>
            </a:fld>
            <a:endParaRPr lang="en-US" dirty="0"/>
          </a:p>
        </p:txBody>
      </p:sp>
    </p:spTree>
    <p:extLst>
      <p:ext uri="{BB962C8B-B14F-4D97-AF65-F5344CB8AC3E}">
        <p14:creationId xmlns:p14="http://schemas.microsoft.com/office/powerpoint/2010/main" val="5858260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41</a:t>
            </a:fld>
            <a:endParaRPr lang="en-US" dirty="0"/>
          </a:p>
        </p:txBody>
      </p:sp>
    </p:spTree>
    <p:extLst>
      <p:ext uri="{BB962C8B-B14F-4D97-AF65-F5344CB8AC3E}">
        <p14:creationId xmlns:p14="http://schemas.microsoft.com/office/powerpoint/2010/main" val="517093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42</a:t>
            </a:fld>
            <a:endParaRPr lang="en-US" dirty="0"/>
          </a:p>
        </p:txBody>
      </p:sp>
    </p:spTree>
    <p:extLst>
      <p:ext uri="{BB962C8B-B14F-4D97-AF65-F5344CB8AC3E}">
        <p14:creationId xmlns:p14="http://schemas.microsoft.com/office/powerpoint/2010/main" val="151929902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43</a:t>
            </a:fld>
            <a:endParaRPr lang="en-US" dirty="0"/>
          </a:p>
        </p:txBody>
      </p:sp>
    </p:spTree>
    <p:extLst>
      <p:ext uri="{BB962C8B-B14F-4D97-AF65-F5344CB8AC3E}">
        <p14:creationId xmlns:p14="http://schemas.microsoft.com/office/powerpoint/2010/main" val="169865092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44</a:t>
            </a:fld>
            <a:endParaRPr lang="en-US" dirty="0"/>
          </a:p>
        </p:txBody>
      </p:sp>
    </p:spTree>
    <p:extLst>
      <p:ext uri="{BB962C8B-B14F-4D97-AF65-F5344CB8AC3E}">
        <p14:creationId xmlns:p14="http://schemas.microsoft.com/office/powerpoint/2010/main" val="8352741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45</a:t>
            </a:fld>
            <a:endParaRPr lang="en-US" dirty="0"/>
          </a:p>
        </p:txBody>
      </p:sp>
    </p:spTree>
    <p:extLst>
      <p:ext uri="{BB962C8B-B14F-4D97-AF65-F5344CB8AC3E}">
        <p14:creationId xmlns:p14="http://schemas.microsoft.com/office/powerpoint/2010/main" val="12654954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46</a:t>
            </a:fld>
            <a:endParaRPr lang="en-US" dirty="0"/>
          </a:p>
        </p:txBody>
      </p:sp>
    </p:spTree>
    <p:extLst>
      <p:ext uri="{BB962C8B-B14F-4D97-AF65-F5344CB8AC3E}">
        <p14:creationId xmlns:p14="http://schemas.microsoft.com/office/powerpoint/2010/main" val="6322015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47</a:t>
            </a:fld>
            <a:endParaRPr lang="en-US" dirty="0"/>
          </a:p>
        </p:txBody>
      </p:sp>
    </p:spTree>
    <p:extLst>
      <p:ext uri="{BB962C8B-B14F-4D97-AF65-F5344CB8AC3E}">
        <p14:creationId xmlns:p14="http://schemas.microsoft.com/office/powerpoint/2010/main" val="31787885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48</a:t>
            </a:fld>
            <a:endParaRPr lang="en-US" dirty="0"/>
          </a:p>
        </p:txBody>
      </p:sp>
    </p:spTree>
    <p:extLst>
      <p:ext uri="{BB962C8B-B14F-4D97-AF65-F5344CB8AC3E}">
        <p14:creationId xmlns:p14="http://schemas.microsoft.com/office/powerpoint/2010/main" val="34888210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49</a:t>
            </a:fld>
            <a:endParaRPr lang="en-US" dirty="0"/>
          </a:p>
        </p:txBody>
      </p:sp>
    </p:spTree>
    <p:extLst>
      <p:ext uri="{BB962C8B-B14F-4D97-AF65-F5344CB8AC3E}">
        <p14:creationId xmlns:p14="http://schemas.microsoft.com/office/powerpoint/2010/main" val="3121804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a:t>
            </a:fld>
            <a:endParaRPr lang="en-US" dirty="0"/>
          </a:p>
        </p:txBody>
      </p:sp>
    </p:spTree>
    <p:extLst>
      <p:ext uri="{BB962C8B-B14F-4D97-AF65-F5344CB8AC3E}">
        <p14:creationId xmlns:p14="http://schemas.microsoft.com/office/powerpoint/2010/main" val="79267210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50</a:t>
            </a:fld>
            <a:endParaRPr lang="en-US" dirty="0"/>
          </a:p>
        </p:txBody>
      </p:sp>
    </p:spTree>
    <p:extLst>
      <p:ext uri="{BB962C8B-B14F-4D97-AF65-F5344CB8AC3E}">
        <p14:creationId xmlns:p14="http://schemas.microsoft.com/office/powerpoint/2010/main" val="118244396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51</a:t>
            </a:fld>
            <a:endParaRPr lang="en-US" dirty="0"/>
          </a:p>
        </p:txBody>
      </p:sp>
    </p:spTree>
    <p:extLst>
      <p:ext uri="{BB962C8B-B14F-4D97-AF65-F5344CB8AC3E}">
        <p14:creationId xmlns:p14="http://schemas.microsoft.com/office/powerpoint/2010/main" val="332042769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52</a:t>
            </a:fld>
            <a:endParaRPr lang="en-US" dirty="0"/>
          </a:p>
        </p:txBody>
      </p:sp>
    </p:spTree>
    <p:extLst>
      <p:ext uri="{BB962C8B-B14F-4D97-AF65-F5344CB8AC3E}">
        <p14:creationId xmlns:p14="http://schemas.microsoft.com/office/powerpoint/2010/main" val="130126671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53</a:t>
            </a:fld>
            <a:endParaRPr lang="en-US" dirty="0"/>
          </a:p>
        </p:txBody>
      </p:sp>
    </p:spTree>
    <p:extLst>
      <p:ext uri="{BB962C8B-B14F-4D97-AF65-F5344CB8AC3E}">
        <p14:creationId xmlns:p14="http://schemas.microsoft.com/office/powerpoint/2010/main" val="28807128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54</a:t>
            </a:fld>
            <a:endParaRPr lang="en-US" dirty="0"/>
          </a:p>
        </p:txBody>
      </p:sp>
    </p:spTree>
    <p:extLst>
      <p:ext uri="{BB962C8B-B14F-4D97-AF65-F5344CB8AC3E}">
        <p14:creationId xmlns:p14="http://schemas.microsoft.com/office/powerpoint/2010/main" val="410191165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55</a:t>
            </a:fld>
            <a:endParaRPr lang="en-US" dirty="0"/>
          </a:p>
        </p:txBody>
      </p:sp>
    </p:spTree>
    <p:extLst>
      <p:ext uri="{BB962C8B-B14F-4D97-AF65-F5344CB8AC3E}">
        <p14:creationId xmlns:p14="http://schemas.microsoft.com/office/powerpoint/2010/main" val="68149688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56</a:t>
            </a:fld>
            <a:endParaRPr lang="en-US" dirty="0"/>
          </a:p>
        </p:txBody>
      </p:sp>
    </p:spTree>
    <p:extLst>
      <p:ext uri="{BB962C8B-B14F-4D97-AF65-F5344CB8AC3E}">
        <p14:creationId xmlns:p14="http://schemas.microsoft.com/office/powerpoint/2010/main" val="83644056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57</a:t>
            </a:fld>
            <a:endParaRPr lang="en-US" dirty="0"/>
          </a:p>
        </p:txBody>
      </p:sp>
    </p:spTree>
    <p:extLst>
      <p:ext uri="{BB962C8B-B14F-4D97-AF65-F5344CB8AC3E}">
        <p14:creationId xmlns:p14="http://schemas.microsoft.com/office/powerpoint/2010/main" val="363415692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58</a:t>
            </a:fld>
            <a:endParaRPr lang="en-US" dirty="0"/>
          </a:p>
        </p:txBody>
      </p:sp>
    </p:spTree>
    <p:extLst>
      <p:ext uri="{BB962C8B-B14F-4D97-AF65-F5344CB8AC3E}">
        <p14:creationId xmlns:p14="http://schemas.microsoft.com/office/powerpoint/2010/main" val="309108123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59</a:t>
            </a:fld>
            <a:endParaRPr lang="en-US" dirty="0"/>
          </a:p>
        </p:txBody>
      </p:sp>
    </p:spTree>
    <p:extLst>
      <p:ext uri="{BB962C8B-B14F-4D97-AF65-F5344CB8AC3E}">
        <p14:creationId xmlns:p14="http://schemas.microsoft.com/office/powerpoint/2010/main" val="2519643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a:t>
            </a:fld>
            <a:endParaRPr lang="en-US" dirty="0"/>
          </a:p>
        </p:txBody>
      </p:sp>
    </p:spTree>
    <p:extLst>
      <p:ext uri="{BB962C8B-B14F-4D97-AF65-F5344CB8AC3E}">
        <p14:creationId xmlns:p14="http://schemas.microsoft.com/office/powerpoint/2010/main" val="294681360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60</a:t>
            </a:fld>
            <a:endParaRPr lang="en-US" dirty="0"/>
          </a:p>
        </p:txBody>
      </p:sp>
    </p:spTree>
    <p:extLst>
      <p:ext uri="{BB962C8B-B14F-4D97-AF65-F5344CB8AC3E}">
        <p14:creationId xmlns:p14="http://schemas.microsoft.com/office/powerpoint/2010/main" val="307680155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61</a:t>
            </a:fld>
            <a:endParaRPr lang="en-US" dirty="0"/>
          </a:p>
        </p:txBody>
      </p:sp>
    </p:spTree>
    <p:extLst>
      <p:ext uri="{BB962C8B-B14F-4D97-AF65-F5344CB8AC3E}">
        <p14:creationId xmlns:p14="http://schemas.microsoft.com/office/powerpoint/2010/main" val="223552762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62</a:t>
            </a:fld>
            <a:endParaRPr lang="en-US" dirty="0"/>
          </a:p>
        </p:txBody>
      </p:sp>
    </p:spTree>
    <p:extLst>
      <p:ext uri="{BB962C8B-B14F-4D97-AF65-F5344CB8AC3E}">
        <p14:creationId xmlns:p14="http://schemas.microsoft.com/office/powerpoint/2010/main" val="198792605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63</a:t>
            </a:fld>
            <a:endParaRPr lang="en-US" dirty="0"/>
          </a:p>
        </p:txBody>
      </p:sp>
    </p:spTree>
    <p:extLst>
      <p:ext uri="{BB962C8B-B14F-4D97-AF65-F5344CB8AC3E}">
        <p14:creationId xmlns:p14="http://schemas.microsoft.com/office/powerpoint/2010/main" val="2999421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7</a:t>
            </a:fld>
            <a:endParaRPr lang="en-US" dirty="0"/>
          </a:p>
        </p:txBody>
      </p:sp>
    </p:spTree>
    <p:extLst>
      <p:ext uri="{BB962C8B-B14F-4D97-AF65-F5344CB8AC3E}">
        <p14:creationId xmlns:p14="http://schemas.microsoft.com/office/powerpoint/2010/main" val="3790175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8</a:t>
            </a:fld>
            <a:endParaRPr lang="en-US" dirty="0"/>
          </a:p>
        </p:txBody>
      </p:sp>
    </p:spTree>
    <p:extLst>
      <p:ext uri="{BB962C8B-B14F-4D97-AF65-F5344CB8AC3E}">
        <p14:creationId xmlns:p14="http://schemas.microsoft.com/office/powerpoint/2010/main" val="3134371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9</a:t>
            </a:fld>
            <a:endParaRPr lang="en-US" dirty="0"/>
          </a:p>
        </p:txBody>
      </p:sp>
    </p:spTree>
    <p:extLst>
      <p:ext uri="{BB962C8B-B14F-4D97-AF65-F5344CB8AC3E}">
        <p14:creationId xmlns:p14="http://schemas.microsoft.com/office/powerpoint/2010/main" val="4235286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1CC830-6C7A-46BF-8E57-02248C70806E}"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91B660-4434-40C8-B132-E4CD9627823C}"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77A774-A874-4E58-A332-923DC373DCD7}"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1D1404-8619-4AF8-87B1-51512752C053}"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5B7AF9C0-FFD4-40D7-8213-D205DA62F075}"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DE4CBB-127F-4EFF-B73C-6CDEF429FE14}" type="datetime1">
              <a:rPr lang="en-US" smtClean="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39F66C-5190-4649-B5C0-55F21027185C}"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0270DA-AE61-4973-B541-EF63DBAB5EA3}" type="datetime1">
              <a:rPr lang="en-US" smtClean="0"/>
              <a:t>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8FC7FC-0258-459E-9A50-0AD19F1BBB7A}" type="datetime1">
              <a:rPr lang="en-US" smtClean="0"/>
              <a:t>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2043A-7BCD-4B0E-A5EB-D61AF731EA1B}" type="datetime1">
              <a:rPr lang="en-US" smtClean="0"/>
              <a:t>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968F9AD-5D90-4AC3-85CC-6A619EFF85FF}" type="datetime1">
              <a:rPr lang="en-US" smtClean="0"/>
              <a:t>2/6/2018</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739F66C-5190-4649-B5C0-55F21027185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3018AE-FA20-4A64-BB02-93691B688D74}" type="datetime1">
              <a:rPr lang="en-US" smtClean="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BC2452A-C075-470C-9592-0F01EF6808A3}" type="datetime1">
              <a:rPr lang="en-US" smtClean="0"/>
              <a:t>2/6/2018</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739F66C-5190-4649-B5C0-55F21027185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mailto:ethompson@akers-lawfirm.com"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5867400" cy="2362200"/>
          </a:xfrm>
        </p:spPr>
        <p:txBody>
          <a:bodyPr/>
          <a:lstStyle/>
          <a:p>
            <a:r>
              <a:rPr lang="en-US" b="1" dirty="0" smtClean="0">
                <a:latin typeface="Garamond" panose="02020404030301010803" pitchFamily="18" charset="0"/>
              </a:rPr>
              <a:t>Washouts, Extensions &amp; Renewals of Non-Operating Interests</a:t>
            </a:r>
            <a:br>
              <a:rPr lang="en-US" b="1" dirty="0" smtClean="0">
                <a:latin typeface="Garamond" panose="02020404030301010803" pitchFamily="18" charset="0"/>
              </a:rPr>
            </a:br>
            <a:r>
              <a:rPr lang="en-US" dirty="0" smtClean="0"/>
              <a:t/>
            </a:r>
            <a:br>
              <a:rPr lang="en-US" dirty="0" smtClean="0"/>
            </a:br>
            <a:endParaRPr lang="en-US"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90" y="2362200"/>
            <a:ext cx="8153400" cy="3424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descr="P:\Akers &amp; Associates\Akers &amp; Thompson Logo for Office\For Office\A&amp;K-Logo-Blue4off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098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Washouts</a:t>
            </a:r>
            <a:endParaRPr lang="en-US" dirty="0"/>
          </a:p>
        </p:txBody>
      </p:sp>
      <p:sp>
        <p:nvSpPr>
          <p:cNvPr id="3" name="Content Placeholder 2"/>
          <p:cNvSpPr>
            <a:spLocks noGrp="1"/>
          </p:cNvSpPr>
          <p:nvPr>
            <p:ph idx="1"/>
          </p:nvPr>
        </p:nvSpPr>
        <p:spPr/>
        <p:txBody>
          <a:bodyPr>
            <a:normAutofit/>
          </a:bodyPr>
          <a:lstStyle/>
          <a:p>
            <a:pPr lvl="3">
              <a:buAutoNum type="alphaUcPeriod"/>
            </a:pPr>
            <a:endParaRPr lang="en-US" dirty="0" smtClean="0"/>
          </a:p>
          <a:p>
            <a:pPr marL="0" indent="0" algn="just"/>
            <a:endParaRPr lang="en-US" sz="2400" b="0" dirty="0" smtClean="0"/>
          </a:p>
          <a:p>
            <a:pPr marL="0" indent="0" algn="just"/>
            <a:r>
              <a:rPr lang="en-US" sz="2400" b="0" dirty="0" smtClean="0"/>
              <a:t>“Washout” used to not only describe the bad faith and  unfair practice, but also used to describe a potentially good faith situation.</a:t>
            </a:r>
          </a:p>
          <a:p>
            <a:pPr marL="0" indent="0" algn="just"/>
            <a:endParaRPr lang="en-US" sz="2400" b="0"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710196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Washouts</a:t>
            </a:r>
            <a:endParaRPr lang="en-US" dirty="0"/>
          </a:p>
        </p:txBody>
      </p:sp>
      <p:sp>
        <p:nvSpPr>
          <p:cNvPr id="3" name="Content Placeholder 2"/>
          <p:cNvSpPr>
            <a:spLocks noGrp="1"/>
          </p:cNvSpPr>
          <p:nvPr>
            <p:ph idx="1"/>
          </p:nvPr>
        </p:nvSpPr>
        <p:spPr/>
        <p:txBody>
          <a:bodyPr>
            <a:normAutofit/>
          </a:bodyPr>
          <a:lstStyle/>
          <a:p>
            <a:pPr marL="9144" lvl="1" indent="0" algn="just">
              <a:buNone/>
            </a:pPr>
            <a:endParaRPr lang="en-US" sz="2600" dirty="0" smtClean="0"/>
          </a:p>
          <a:p>
            <a:pPr marL="9144" lvl="1" indent="0" algn="just">
              <a:buNone/>
            </a:pPr>
            <a:r>
              <a:rPr lang="en-US" sz="2600" dirty="0" smtClean="0"/>
              <a:t>Lack </a:t>
            </a:r>
            <a:r>
              <a:rPr lang="en-US" sz="2600" dirty="0"/>
              <a:t>of fiduciary duty owed has allowed for </a:t>
            </a:r>
            <a:r>
              <a:rPr lang="en-US" sz="2600" dirty="0" smtClean="0"/>
              <a:t>the good faith </a:t>
            </a:r>
            <a:r>
              <a:rPr lang="en-US" sz="2600" dirty="0"/>
              <a:t>“washout” of </a:t>
            </a:r>
            <a:r>
              <a:rPr lang="en-US" sz="2600" dirty="0" smtClean="0"/>
              <a:t>non-operating interests.</a:t>
            </a:r>
            <a:endParaRPr lang="en-US" sz="2600" dirty="0"/>
          </a:p>
          <a:p>
            <a:pPr lvl="4" algn="just"/>
            <a:r>
              <a:rPr lang="en-US" sz="2600" dirty="0"/>
              <a:t>Need for Renewal/Extension/Anti-Washout </a:t>
            </a:r>
            <a:r>
              <a:rPr lang="en-US" sz="2600" dirty="0" smtClean="0"/>
              <a:t>clauses</a:t>
            </a:r>
          </a:p>
          <a:p>
            <a:pPr marL="923544" lvl="5" indent="0" algn="just">
              <a:buNone/>
            </a:pPr>
            <a:endParaRPr lang="en-US" sz="2400" dirty="0"/>
          </a:p>
          <a:p>
            <a:pPr lvl="3">
              <a:buAutoNum type="alphaUcPeriod"/>
            </a:pPr>
            <a:endParaRPr lang="en-US"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701479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825742" cy="548640"/>
          </a:xfrm>
        </p:spPr>
        <p:txBody>
          <a:bodyPr/>
          <a:lstStyle/>
          <a:p>
            <a:r>
              <a:rPr lang="en-US" sz="2400" dirty="0" smtClean="0"/>
              <a:t>Anti-Washout/Renewal and Extension Clauses</a:t>
            </a:r>
            <a:endParaRPr lang="en-US" sz="2400" dirty="0"/>
          </a:p>
        </p:txBody>
      </p:sp>
      <p:sp>
        <p:nvSpPr>
          <p:cNvPr id="3" name="Content Placeholder 2"/>
          <p:cNvSpPr>
            <a:spLocks noGrp="1"/>
          </p:cNvSpPr>
          <p:nvPr>
            <p:ph idx="1"/>
          </p:nvPr>
        </p:nvSpPr>
        <p:spPr/>
        <p:txBody>
          <a:bodyPr/>
          <a:lstStyle/>
          <a:p>
            <a:pPr marL="466344" lvl="3" indent="0">
              <a:buNone/>
            </a:pPr>
            <a:endParaRPr lang="en-US" dirty="0" smtClean="0"/>
          </a:p>
          <a:p>
            <a:pPr marL="466344" lvl="3" indent="0">
              <a:buNone/>
            </a:pPr>
            <a:endParaRPr lang="en-US" dirty="0"/>
          </a:p>
          <a:p>
            <a:pPr marL="466344" lvl="3" indent="0" algn="just">
              <a:buNone/>
            </a:pPr>
            <a:r>
              <a:rPr lang="en-US" sz="2400" dirty="0" smtClean="0"/>
              <a:t>Parties can agree to safeguard the owner(s) of non-operating rights by drafting contractual provisions which expressly provide when the owner’s interest will attach and burden subsequent leases.</a:t>
            </a:r>
          </a:p>
          <a:p>
            <a:pPr marL="466344" lvl="3" indent="0">
              <a:buNone/>
            </a:pPr>
            <a:endParaRPr lang="en-US" dirty="0" smtClean="0"/>
          </a:p>
          <a:p>
            <a:pPr marL="466344" lvl="3" indent="0">
              <a:buNone/>
            </a:pPr>
            <a:endParaRPr lang="en-US" dirty="0"/>
          </a:p>
          <a:p>
            <a:pPr marL="466344" lvl="3" indent="0">
              <a:buNone/>
            </a:pPr>
            <a:endParaRPr lang="en-US"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1508105"/>
          </a:xfrm>
          <a:prstGeom prst="rect">
            <a:avLst/>
          </a:prstGeom>
        </p:spPr>
        <p:txBody>
          <a:bodyPr wrap="square">
            <a:spAutoFit/>
          </a:bodyPr>
          <a:lstStyle/>
          <a:p>
            <a:pPr marL="342900" indent="-342900">
              <a:buAutoNum type="alphaUcPeriod"/>
            </a:pPr>
            <a:endParaRPr lang="en-US" dirty="0" smtClean="0"/>
          </a:p>
          <a:p>
            <a:pPr marL="342900" indent="-342900">
              <a:buAutoNum type="alphaUcPeriod"/>
            </a:pPr>
            <a:endParaRPr lang="en-US" dirty="0"/>
          </a:p>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818600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825742" cy="548640"/>
          </a:xfrm>
        </p:spPr>
        <p:txBody>
          <a:bodyPr/>
          <a:lstStyle/>
          <a:p>
            <a:r>
              <a:rPr lang="en-US" sz="2400" dirty="0" smtClean="0"/>
              <a:t>Anti-Washout/Renewal and Extension Clauses</a:t>
            </a:r>
            <a:endParaRPr lang="en-US" sz="2400" dirty="0"/>
          </a:p>
        </p:txBody>
      </p:sp>
      <p:sp>
        <p:nvSpPr>
          <p:cNvPr id="3" name="Content Placeholder 2"/>
          <p:cNvSpPr>
            <a:spLocks noGrp="1"/>
          </p:cNvSpPr>
          <p:nvPr>
            <p:ph idx="1"/>
          </p:nvPr>
        </p:nvSpPr>
        <p:spPr/>
        <p:txBody>
          <a:bodyPr>
            <a:normAutofit/>
          </a:bodyPr>
          <a:lstStyle/>
          <a:p>
            <a:pPr marL="466344" lvl="3" indent="0" algn="just">
              <a:buNone/>
            </a:pPr>
            <a:endParaRPr lang="en-US" sz="1800" dirty="0" smtClean="0"/>
          </a:p>
          <a:p>
            <a:pPr marL="466344" lvl="3" indent="0" algn="just">
              <a:buNone/>
            </a:pPr>
            <a:r>
              <a:rPr lang="en-US" sz="2400" dirty="0" smtClean="0"/>
              <a:t>The reservation herein shall likewise apply as to all modifications, renewals of such lease or extension that the assignee, his successors or assigns may secure.</a:t>
            </a:r>
          </a:p>
          <a:p>
            <a:pPr marL="466344" lvl="3" indent="0">
              <a:buNone/>
            </a:pPr>
            <a:endParaRPr lang="en-US"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1508105"/>
          </a:xfrm>
          <a:prstGeom prst="rect">
            <a:avLst/>
          </a:prstGeom>
        </p:spPr>
        <p:txBody>
          <a:bodyPr wrap="square">
            <a:spAutoFit/>
          </a:bodyPr>
          <a:lstStyle/>
          <a:p>
            <a:pPr marL="342900" indent="-342900">
              <a:buAutoNum type="alphaUcPeriod"/>
            </a:pPr>
            <a:endParaRPr lang="en-US" dirty="0" smtClean="0"/>
          </a:p>
          <a:p>
            <a:pPr marL="342900" indent="-342900">
              <a:buAutoNum type="alphaUcPeriod"/>
            </a:pPr>
            <a:endParaRPr lang="en-US" dirty="0"/>
          </a:p>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3093298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825742" cy="548640"/>
          </a:xfrm>
        </p:spPr>
        <p:txBody>
          <a:bodyPr/>
          <a:lstStyle/>
          <a:p>
            <a:r>
              <a:rPr lang="en-US" sz="2400" dirty="0" smtClean="0"/>
              <a:t>Anti-Washout/Renewal and Extension Clauses</a:t>
            </a:r>
            <a:endParaRPr lang="en-US" sz="2400" dirty="0"/>
          </a:p>
        </p:txBody>
      </p:sp>
      <p:sp>
        <p:nvSpPr>
          <p:cNvPr id="3" name="Content Placeholder 2"/>
          <p:cNvSpPr>
            <a:spLocks noGrp="1"/>
          </p:cNvSpPr>
          <p:nvPr>
            <p:ph idx="1"/>
          </p:nvPr>
        </p:nvSpPr>
        <p:spPr/>
        <p:txBody>
          <a:bodyPr>
            <a:normAutofit/>
          </a:bodyPr>
          <a:lstStyle/>
          <a:p>
            <a:pPr marL="466344" lvl="3" indent="0" algn="just">
              <a:buNone/>
            </a:pPr>
            <a:endParaRPr lang="en-US" sz="1800" dirty="0" smtClean="0"/>
          </a:p>
          <a:p>
            <a:pPr marL="466344" lvl="3" indent="0" algn="just">
              <a:buNone/>
            </a:pPr>
            <a:r>
              <a:rPr lang="en-US" sz="2000" dirty="0" smtClean="0"/>
              <a:t>The </a:t>
            </a:r>
            <a:r>
              <a:rPr lang="en-US" sz="2000" dirty="0"/>
              <a:t>overriding royalty interest reserved by Assignor in the leases subject to this assignment (the “subject leases”) shall apply to every extension, renewal or modification of any of the subject leases, or any portion thereof, taken by Assignee or its successors, assigns, agents or employees (hereinafter referred to as the “Assignee”), and to any new lease taken by Assignee on the lands, or any portion of the lands, covered by the subject leases within one year of the expiration, termination or surrender of any of the subject leases.</a:t>
            </a:r>
          </a:p>
          <a:p>
            <a:pPr marL="466344" lvl="3" indent="0">
              <a:buNone/>
            </a:pPr>
            <a:endParaRPr lang="en-US" sz="1800"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1508105"/>
          </a:xfrm>
          <a:prstGeom prst="rect">
            <a:avLst/>
          </a:prstGeom>
        </p:spPr>
        <p:txBody>
          <a:bodyPr wrap="square">
            <a:spAutoFit/>
          </a:bodyPr>
          <a:lstStyle/>
          <a:p>
            <a:pPr marL="342900" indent="-342900">
              <a:buAutoNum type="alphaUcPeriod"/>
            </a:pPr>
            <a:endParaRPr lang="en-US" dirty="0" smtClean="0"/>
          </a:p>
          <a:p>
            <a:pPr marL="342900" indent="-342900">
              <a:buAutoNum type="alphaUcPeriod"/>
            </a:pPr>
            <a:endParaRPr lang="en-US" dirty="0"/>
          </a:p>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2606365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825742" cy="548640"/>
          </a:xfrm>
        </p:spPr>
        <p:txBody>
          <a:bodyPr/>
          <a:lstStyle/>
          <a:p>
            <a:r>
              <a:rPr lang="en-US" sz="2400" dirty="0" smtClean="0"/>
              <a:t>Extension, Renewal, Surrender</a:t>
            </a:r>
            <a:endParaRPr lang="en-US" sz="2400" dirty="0"/>
          </a:p>
        </p:txBody>
      </p:sp>
      <p:sp>
        <p:nvSpPr>
          <p:cNvPr id="3" name="Content Placeholder 2"/>
          <p:cNvSpPr>
            <a:spLocks noGrp="1"/>
          </p:cNvSpPr>
          <p:nvPr>
            <p:ph idx="1"/>
          </p:nvPr>
        </p:nvSpPr>
        <p:spPr/>
        <p:txBody>
          <a:bodyPr/>
          <a:lstStyle/>
          <a:p>
            <a:pPr lvl="3" algn="just"/>
            <a:r>
              <a:rPr lang="en-US" sz="2000" dirty="0" smtClean="0"/>
              <a:t>Extension – instrument </a:t>
            </a:r>
            <a:r>
              <a:rPr lang="en-US" sz="2000" dirty="0"/>
              <a:t>that </a:t>
            </a:r>
            <a:r>
              <a:rPr lang="en-US" sz="2000" dirty="0" smtClean="0"/>
              <a:t>stretches the </a:t>
            </a:r>
            <a:r>
              <a:rPr lang="en-US" sz="2000" dirty="0"/>
              <a:t>term of an existing oil and gas lease</a:t>
            </a:r>
            <a:r>
              <a:rPr lang="en-US" sz="2000" dirty="0" smtClean="0"/>
              <a:t>.</a:t>
            </a:r>
            <a:endParaRPr lang="en-US" sz="2000" dirty="0"/>
          </a:p>
          <a:p>
            <a:pPr lvl="3" algn="just"/>
            <a:endParaRPr lang="en-US" sz="2000" dirty="0"/>
          </a:p>
          <a:p>
            <a:pPr lvl="3" algn="just"/>
            <a:r>
              <a:rPr lang="en-US" sz="2000" dirty="0"/>
              <a:t>Renewal </a:t>
            </a:r>
            <a:r>
              <a:rPr lang="en-US" sz="2000" dirty="0" smtClean="0"/>
              <a:t>– continuation </a:t>
            </a:r>
            <a:r>
              <a:rPr lang="en-US" sz="2000" dirty="0"/>
              <a:t>of the </a:t>
            </a:r>
            <a:r>
              <a:rPr lang="en-US" sz="2000" dirty="0" smtClean="0"/>
              <a:t>relationship of the parties with a new lease containing fundamentally </a:t>
            </a:r>
            <a:r>
              <a:rPr lang="en-US" sz="2000" dirty="0"/>
              <a:t>the same terms and conditions as the </a:t>
            </a:r>
            <a:r>
              <a:rPr lang="en-US" sz="2000" dirty="0" smtClean="0"/>
              <a:t>original.</a:t>
            </a:r>
          </a:p>
          <a:p>
            <a:pPr lvl="3" algn="just"/>
            <a:endParaRPr lang="en-US" sz="2000" dirty="0" smtClean="0"/>
          </a:p>
          <a:p>
            <a:pPr lvl="3" algn="just"/>
            <a:r>
              <a:rPr lang="en-US" sz="2000" dirty="0" smtClean="0"/>
              <a:t>Surrender – voluntary transfer of all or part of the fee simple estate held by the lessee. Requires some affirmative act by lessee.</a:t>
            </a:r>
            <a:endParaRPr lang="en-US" sz="2000" dirty="0"/>
          </a:p>
          <a:p>
            <a:pPr marL="466344" lvl="3" indent="0">
              <a:buNone/>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2360016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825742" cy="548640"/>
          </a:xfrm>
        </p:spPr>
        <p:txBody>
          <a:bodyPr/>
          <a:lstStyle/>
          <a:p>
            <a:r>
              <a:rPr lang="en-US" sz="2400" dirty="0" smtClean="0"/>
              <a:t>Do Clauses change Duty on Lessee/Operator?</a:t>
            </a:r>
            <a:endParaRPr lang="en-US" sz="2400" dirty="0"/>
          </a:p>
        </p:txBody>
      </p:sp>
      <p:sp>
        <p:nvSpPr>
          <p:cNvPr id="3" name="Content Placeholder 2"/>
          <p:cNvSpPr>
            <a:spLocks noGrp="1"/>
          </p:cNvSpPr>
          <p:nvPr>
            <p:ph idx="1"/>
          </p:nvPr>
        </p:nvSpPr>
        <p:spPr/>
        <p:txBody>
          <a:bodyPr>
            <a:normAutofit/>
          </a:bodyPr>
          <a:lstStyle/>
          <a:p>
            <a:pPr lvl="2"/>
            <a:endParaRPr lang="en-US" sz="2800" dirty="0" smtClean="0"/>
          </a:p>
          <a:p>
            <a:pPr lvl="2" algn="just"/>
            <a:r>
              <a:rPr lang="en-US" sz="2800" dirty="0" smtClean="0"/>
              <a:t>Most jurisdictions, still not a fiduciary relationship</a:t>
            </a:r>
            <a:endParaRPr lang="en-US" sz="2800" dirty="0"/>
          </a:p>
          <a:p>
            <a:pPr lvl="2" algn="just"/>
            <a:endParaRPr lang="en-US" sz="2800" dirty="0" smtClean="0"/>
          </a:p>
          <a:p>
            <a:pPr lvl="2" algn="just"/>
            <a:r>
              <a:rPr lang="en-US" sz="2800" dirty="0" smtClean="0"/>
              <a:t>Depends on the jurisdiction, circumstances and language of the express clause</a:t>
            </a:r>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17977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Washouts</a:t>
            </a:r>
            <a:endParaRPr lang="en-US" dirty="0"/>
          </a:p>
        </p:txBody>
      </p:sp>
      <p:sp>
        <p:nvSpPr>
          <p:cNvPr id="3" name="Content Placeholder 2"/>
          <p:cNvSpPr>
            <a:spLocks noGrp="1"/>
          </p:cNvSpPr>
          <p:nvPr>
            <p:ph idx="1"/>
          </p:nvPr>
        </p:nvSpPr>
        <p:spPr/>
        <p:txBody>
          <a:bodyPr>
            <a:normAutofit/>
          </a:bodyPr>
          <a:lstStyle/>
          <a:p>
            <a:pPr marL="228600" lvl="2" indent="0" algn="just">
              <a:buNone/>
            </a:pPr>
            <a:endParaRPr lang="en-US" sz="2600" dirty="0" smtClean="0"/>
          </a:p>
          <a:p>
            <a:pPr marL="228600" lvl="2" indent="0" algn="just">
              <a:buNone/>
            </a:pPr>
            <a:r>
              <a:rPr lang="en-US" sz="2600" dirty="0" smtClean="0"/>
              <a:t>Court </a:t>
            </a:r>
            <a:r>
              <a:rPr lang="en-US" sz="2600" dirty="0"/>
              <a:t>held a farmor does not owe a fiduciary duty to the farmee to retain all of the leasehold acreage, even in the case the farmout contained an extension and renewal clause. </a:t>
            </a:r>
            <a:endParaRPr lang="en-US" sz="2600" dirty="0" smtClean="0"/>
          </a:p>
          <a:p>
            <a:pPr marL="228600" lvl="2" indent="0" algn="just">
              <a:buNone/>
            </a:pPr>
            <a:r>
              <a:rPr lang="en-US" sz="2200" i="1" dirty="0" smtClean="0"/>
              <a:t>Sawyer </a:t>
            </a:r>
            <a:r>
              <a:rPr lang="en-US" sz="2200" i="1" dirty="0"/>
              <a:t>v. Guthrie</a:t>
            </a:r>
            <a:r>
              <a:rPr lang="en-US" sz="2200" dirty="0"/>
              <a:t>, 215 F. Supp. 2d 1254, 1257 (D. Wyo. 2002)</a:t>
            </a:r>
            <a:endParaRPr lang="en-US" sz="2600" dirty="0"/>
          </a:p>
          <a:p>
            <a:pPr marL="923544" lvl="5" indent="0" algn="just">
              <a:buNone/>
            </a:pPr>
            <a:endParaRPr lang="en-US" sz="2400" dirty="0"/>
          </a:p>
          <a:p>
            <a:pPr lvl="3">
              <a:buAutoNum type="alphaUcPeriod"/>
            </a:pPr>
            <a:endParaRPr lang="en-US"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40931460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Override </a:t>
            </a:r>
            <a:r>
              <a:rPr lang="en-US" cap="none" dirty="0" smtClean="0"/>
              <a:t>v</a:t>
            </a:r>
            <a:r>
              <a:rPr lang="en-US" dirty="0" smtClean="0"/>
              <a:t>. Net Profits Interest</a:t>
            </a:r>
            <a:endParaRPr lang="en-US" dirty="0"/>
          </a:p>
        </p:txBody>
      </p:sp>
      <p:sp>
        <p:nvSpPr>
          <p:cNvPr id="3" name="Content Placeholder 2"/>
          <p:cNvSpPr>
            <a:spLocks noGrp="1"/>
          </p:cNvSpPr>
          <p:nvPr>
            <p:ph idx="1"/>
          </p:nvPr>
        </p:nvSpPr>
        <p:spPr/>
        <p:txBody>
          <a:bodyPr>
            <a:normAutofit/>
          </a:bodyPr>
          <a:lstStyle/>
          <a:p>
            <a:pPr lvl="3">
              <a:buAutoNum type="alphaUcPeriod"/>
            </a:pPr>
            <a:endParaRPr lang="en-US" dirty="0" smtClean="0"/>
          </a:p>
          <a:p>
            <a:pPr marL="0" indent="0" algn="just"/>
            <a:r>
              <a:rPr lang="en-US" sz="2400" b="0" dirty="0"/>
              <a:t>An overriding royalty is an interest severed out of the working interest of lessee’s share of the oil, </a:t>
            </a:r>
            <a:r>
              <a:rPr lang="en-US" sz="2400" b="0" dirty="0" smtClean="0"/>
              <a:t>free of the expense of development, operation and production. The duration of the overriding royalty is limited to the life of the  lease from which it was created.</a:t>
            </a:r>
          </a:p>
          <a:p>
            <a:pPr marL="0" indent="0"/>
            <a:r>
              <a:rPr lang="en-US" sz="2400" dirty="0">
                <a:solidFill>
                  <a:srgbClr val="FF0000"/>
                </a:solidFill>
              </a:rPr>
              <a:t>	</a:t>
            </a:r>
            <a:r>
              <a:rPr lang="en-US" sz="1800" i="1" dirty="0" smtClean="0"/>
              <a:t>Sawyer v. Guthrie</a:t>
            </a:r>
            <a:r>
              <a:rPr lang="en-US" sz="1800" dirty="0" smtClean="0"/>
              <a:t>, </a:t>
            </a:r>
            <a:r>
              <a:rPr lang="en-US" sz="1800" dirty="0"/>
              <a:t>215 F. Supp. 2d </a:t>
            </a:r>
            <a:r>
              <a:rPr lang="en-US" sz="1800" dirty="0" smtClean="0"/>
              <a:t>1254 (</a:t>
            </a:r>
            <a:r>
              <a:rPr lang="en-US" sz="1800" dirty="0"/>
              <a:t>D. Wyo. 2002</a:t>
            </a:r>
            <a:r>
              <a:rPr lang="en-US" sz="1800" dirty="0" smtClean="0"/>
              <a:t>).</a:t>
            </a:r>
          </a:p>
          <a:p>
            <a:pPr marL="466344" lvl="3" indent="0">
              <a:buNone/>
            </a:pPr>
            <a:endParaRPr lang="en-US" sz="2400" dirty="0"/>
          </a:p>
          <a:p>
            <a:pPr marL="466344" lvl="3" indent="0">
              <a:buNone/>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endParaRPr lang="en-US" dirty="0"/>
          </a:p>
        </p:txBody>
      </p:sp>
    </p:spTree>
    <p:extLst>
      <p:ext uri="{BB962C8B-B14F-4D97-AF65-F5344CB8AC3E}">
        <p14:creationId xmlns:p14="http://schemas.microsoft.com/office/powerpoint/2010/main" val="3425655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Override </a:t>
            </a:r>
            <a:r>
              <a:rPr lang="en-US" cap="none" dirty="0" smtClean="0"/>
              <a:t>v</a:t>
            </a:r>
            <a:r>
              <a:rPr lang="en-US" dirty="0" smtClean="0"/>
              <a:t>. Net Profits Interest</a:t>
            </a:r>
            <a:endParaRPr lang="en-US" dirty="0"/>
          </a:p>
        </p:txBody>
      </p:sp>
      <p:sp>
        <p:nvSpPr>
          <p:cNvPr id="3" name="Content Placeholder 2"/>
          <p:cNvSpPr>
            <a:spLocks noGrp="1"/>
          </p:cNvSpPr>
          <p:nvPr>
            <p:ph idx="1"/>
          </p:nvPr>
        </p:nvSpPr>
        <p:spPr/>
        <p:txBody>
          <a:bodyPr>
            <a:normAutofit/>
          </a:bodyPr>
          <a:lstStyle/>
          <a:p>
            <a:pPr lvl="3">
              <a:buAutoNum type="alphaUcPeriod"/>
            </a:pPr>
            <a:endParaRPr lang="en-US" dirty="0" smtClean="0"/>
          </a:p>
          <a:p>
            <a:pPr marL="0" indent="0" algn="just"/>
            <a:r>
              <a:rPr lang="en-US" sz="2400" b="0" dirty="0" smtClean="0"/>
              <a:t>Net profits interests are fractional interests in oil and gas property, usually the working interest, the holders of which have no personal obligation for operating costs, which are are to be paid by the owners of the remaining fractional interests. </a:t>
            </a:r>
            <a:endParaRPr lang="en-US" sz="2400" b="0" dirty="0"/>
          </a:p>
          <a:p>
            <a:pPr marL="466344" lvl="3" indent="0">
              <a:buNone/>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endParaRPr lang="en-US" dirty="0"/>
          </a:p>
        </p:txBody>
      </p:sp>
    </p:spTree>
    <p:extLst>
      <p:ext uri="{BB962C8B-B14F-4D97-AF65-F5344CB8AC3E}">
        <p14:creationId xmlns:p14="http://schemas.microsoft.com/office/powerpoint/2010/main" val="1918452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Non-Operating Interests</a:t>
            </a:r>
            <a:endParaRPr lang="en-US" dirty="0"/>
          </a:p>
        </p:txBody>
      </p:sp>
      <p:sp>
        <p:nvSpPr>
          <p:cNvPr id="3" name="Content Placeholder 2"/>
          <p:cNvSpPr>
            <a:spLocks noGrp="1"/>
          </p:cNvSpPr>
          <p:nvPr>
            <p:ph idx="1"/>
          </p:nvPr>
        </p:nvSpPr>
        <p:spPr/>
        <p:txBody>
          <a:bodyPr/>
          <a:lstStyle/>
          <a:p>
            <a:pPr lvl="3">
              <a:buAutoNum type="alphaUcPeriod"/>
            </a:pPr>
            <a:endParaRPr lang="en-US" dirty="0" smtClean="0"/>
          </a:p>
          <a:p>
            <a:pPr algn="just">
              <a:buAutoNum type="arabicPeriod"/>
            </a:pPr>
            <a:r>
              <a:rPr lang="en-US" sz="2400" dirty="0" smtClean="0"/>
              <a:t>Interests without the right to operate which were severed from the working interest by grant or reservation.</a:t>
            </a:r>
          </a:p>
          <a:p>
            <a:pPr lvl="1"/>
            <a:r>
              <a:rPr lang="en-US" sz="2400" dirty="0" smtClean="0"/>
              <a:t>Overriding Royalty</a:t>
            </a:r>
          </a:p>
          <a:p>
            <a:pPr lvl="1"/>
            <a:r>
              <a:rPr lang="en-US" sz="2400" dirty="0" smtClean="0"/>
              <a:t>Carried Interest</a:t>
            </a:r>
          </a:p>
          <a:p>
            <a:pPr lvl="1"/>
            <a:r>
              <a:rPr lang="en-US" sz="2400" dirty="0" smtClean="0"/>
              <a:t>Net Profits Interests</a:t>
            </a:r>
          </a:p>
          <a:p>
            <a:pPr lvl="1"/>
            <a:r>
              <a:rPr lang="en-US" sz="2400" dirty="0" smtClean="0"/>
              <a:t>Convertible/Options</a:t>
            </a:r>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2451310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i="1" dirty="0" smtClean="0"/>
              <a:t>Ultra Resources, Inc. </a:t>
            </a:r>
            <a:r>
              <a:rPr lang="en-US" sz="2400" i="1" cap="none" dirty="0" smtClean="0"/>
              <a:t>v</a:t>
            </a:r>
            <a:r>
              <a:rPr lang="en-US" sz="2400" i="1" dirty="0" smtClean="0"/>
              <a:t>. Hartman</a:t>
            </a:r>
            <a:r>
              <a:rPr lang="en-US" sz="2400" dirty="0" smtClean="0"/>
              <a:t>,  </a:t>
            </a:r>
            <a:br>
              <a:rPr lang="en-US" sz="2400" dirty="0" smtClean="0"/>
            </a:br>
            <a:r>
              <a:rPr lang="en-US" sz="2400" dirty="0" smtClean="0"/>
              <a:t>2010 WY 26.</a:t>
            </a:r>
            <a:endParaRPr lang="en-US" sz="2400" dirty="0"/>
          </a:p>
        </p:txBody>
      </p:sp>
      <p:sp>
        <p:nvSpPr>
          <p:cNvPr id="3" name="Content Placeholder 2"/>
          <p:cNvSpPr>
            <a:spLocks noGrp="1"/>
          </p:cNvSpPr>
          <p:nvPr>
            <p:ph idx="1"/>
          </p:nvPr>
        </p:nvSpPr>
        <p:spPr/>
        <p:txBody>
          <a:bodyPr/>
          <a:lstStyle/>
          <a:p>
            <a:pPr lvl="3">
              <a:buAutoNum type="alphaUcPeriod"/>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4278" y="1295400"/>
            <a:ext cx="5843844" cy="4516456"/>
          </a:xfrm>
          <a:prstGeom prst="rect">
            <a:avLst/>
          </a:prstGeom>
        </p:spPr>
      </p:pic>
    </p:spTree>
    <p:extLst>
      <p:ext uri="{BB962C8B-B14F-4D97-AF65-F5344CB8AC3E}">
        <p14:creationId xmlns:p14="http://schemas.microsoft.com/office/powerpoint/2010/main" val="12239188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of </a:t>
            </a:r>
            <a:r>
              <a:rPr lang="en-US" i="1" dirty="0" smtClean="0"/>
              <a:t>Ultra Resources</a:t>
            </a:r>
            <a:endParaRPr lang="en-US" i="1" dirty="0"/>
          </a:p>
        </p:txBody>
      </p:sp>
      <p:sp>
        <p:nvSpPr>
          <p:cNvPr id="3" name="Content Placeholder 2"/>
          <p:cNvSpPr>
            <a:spLocks noGrp="1"/>
          </p:cNvSpPr>
          <p:nvPr>
            <p:ph idx="1"/>
          </p:nvPr>
        </p:nvSpPr>
        <p:spPr/>
        <p:txBody>
          <a:bodyPr>
            <a:normAutofit/>
          </a:bodyPr>
          <a:lstStyle/>
          <a:p>
            <a:pPr lvl="3">
              <a:buAutoNum type="alphaUcPeriod"/>
            </a:pPr>
            <a:endParaRPr lang="en-US" dirty="0" smtClean="0"/>
          </a:p>
          <a:p>
            <a:pPr algn="just">
              <a:buAutoNum type="arabicPeriod"/>
            </a:pPr>
            <a:r>
              <a:rPr lang="en-US" sz="2000" dirty="0" smtClean="0"/>
              <a:t>1950’s Malco Refineries, Inc., El Paso Natural Gas Company, and Continental Oil Company wanted to develop in Sublette County</a:t>
            </a:r>
          </a:p>
          <a:p>
            <a:pPr algn="just">
              <a:buAutoNum type="arabicPeriod"/>
            </a:pPr>
            <a:r>
              <a:rPr lang="en-US" sz="2000" dirty="0" smtClean="0"/>
              <a:t>Novi Oil Company controlled leases in area</a:t>
            </a:r>
          </a:p>
          <a:p>
            <a:pPr algn="just">
              <a:buAutoNum type="arabicPeriod"/>
            </a:pPr>
            <a:r>
              <a:rPr lang="en-US" sz="2000" dirty="0" smtClean="0"/>
              <a:t>Parties entered into “Agreement for Assignment of Novi Leases and for a Net Profits Interest Pinedale Unit Area Sublette County, Wyoming”</a:t>
            </a:r>
          </a:p>
          <a:p>
            <a:pPr marL="809244" lvl="3" indent="-342900" algn="just">
              <a:buFont typeface="+mj-lt"/>
              <a:buAutoNum type="alphaLcParenR"/>
            </a:pPr>
            <a:r>
              <a:rPr lang="en-US" sz="1800" dirty="0" smtClean="0"/>
              <a:t>Novi agreed to commit 3 Federal and 1 Fee lease to proposed Unit in exchange for 5% Net Profits Interest</a:t>
            </a:r>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8816053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of </a:t>
            </a:r>
            <a:r>
              <a:rPr lang="en-US" i="1" dirty="0" smtClean="0"/>
              <a:t>Ultra</a:t>
            </a:r>
            <a:r>
              <a:rPr lang="en-US" dirty="0" smtClean="0"/>
              <a:t> (Cont’D)</a:t>
            </a:r>
            <a:endParaRPr lang="en-US" dirty="0"/>
          </a:p>
        </p:txBody>
      </p:sp>
      <p:sp>
        <p:nvSpPr>
          <p:cNvPr id="3" name="Content Placeholder 2"/>
          <p:cNvSpPr>
            <a:spLocks noGrp="1"/>
          </p:cNvSpPr>
          <p:nvPr>
            <p:ph idx="1"/>
          </p:nvPr>
        </p:nvSpPr>
        <p:spPr/>
        <p:txBody>
          <a:bodyPr/>
          <a:lstStyle/>
          <a:p>
            <a:pPr lvl="3">
              <a:buAutoNum type="alphaUcPeriod"/>
            </a:pPr>
            <a:endParaRPr lang="en-US" dirty="0" smtClean="0"/>
          </a:p>
          <a:p>
            <a:pPr algn="just">
              <a:buFont typeface="Arial" pitchFamily="34" charset="0"/>
              <a:buAutoNum type="arabicPeriod"/>
            </a:pPr>
            <a:r>
              <a:rPr lang="en-US" sz="2000" dirty="0"/>
              <a:t>Agreement was conditioned on government’s approval of Pinedale Unit </a:t>
            </a:r>
          </a:p>
          <a:p>
            <a:pPr algn="just">
              <a:buAutoNum type="arabicPeriod"/>
            </a:pPr>
            <a:r>
              <a:rPr lang="en-US" sz="2000" dirty="0" smtClean="0"/>
              <a:t>1954, Pinedale Unit was approved, with Unit Agreement being executed by and between Operators, other WI owners and Novi</a:t>
            </a:r>
          </a:p>
          <a:p>
            <a:pPr algn="just">
              <a:buAutoNum type="arabicPeriod"/>
            </a:pPr>
            <a:r>
              <a:rPr lang="en-US" sz="2000" dirty="0" smtClean="0"/>
              <a:t>62 Leases identified on Exhibit A</a:t>
            </a:r>
          </a:p>
          <a:p>
            <a:pPr marL="800100" lvl="3" indent="-342900" algn="just">
              <a:buFont typeface="+mj-lt"/>
              <a:buAutoNum type="alphaLcParenR"/>
            </a:pPr>
            <a:r>
              <a:rPr lang="en-US" sz="2000" dirty="0"/>
              <a:t>Novi’s 4 </a:t>
            </a:r>
            <a:r>
              <a:rPr lang="en-US" sz="2000" dirty="0" smtClean="0"/>
              <a:t>leases, as well as State of Wyo. Leases 0-11505 and 0-11529 </a:t>
            </a:r>
          </a:p>
          <a:p>
            <a:pPr marL="0" indent="0"/>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38082007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of </a:t>
            </a:r>
            <a:r>
              <a:rPr lang="en-US" i="1" dirty="0" smtClean="0"/>
              <a:t>Ultra </a:t>
            </a:r>
            <a:r>
              <a:rPr lang="en-US" dirty="0" smtClean="0"/>
              <a:t>(Cont’D)</a:t>
            </a:r>
            <a:endParaRPr lang="en-US" dirty="0"/>
          </a:p>
        </p:txBody>
      </p:sp>
      <p:sp>
        <p:nvSpPr>
          <p:cNvPr id="3" name="Content Placeholder 2"/>
          <p:cNvSpPr>
            <a:spLocks noGrp="1"/>
          </p:cNvSpPr>
          <p:nvPr>
            <p:ph idx="1"/>
          </p:nvPr>
        </p:nvSpPr>
        <p:spPr/>
        <p:txBody>
          <a:bodyPr/>
          <a:lstStyle/>
          <a:p>
            <a:pPr lvl="3">
              <a:buAutoNum type="alphaUcPeriod"/>
            </a:pPr>
            <a:endParaRPr lang="en-US" dirty="0" smtClean="0"/>
          </a:p>
          <a:p>
            <a:pPr marL="0" indent="0"/>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r="22644" b="33008"/>
          <a:stretch/>
        </p:blipFill>
        <p:spPr>
          <a:xfrm>
            <a:off x="2209800" y="1100628"/>
            <a:ext cx="3881091" cy="4827186"/>
          </a:xfrm>
          <a:prstGeom prst="rect">
            <a:avLst/>
          </a:prstGeom>
        </p:spPr>
      </p:pic>
    </p:spTree>
    <p:extLst>
      <p:ext uri="{BB962C8B-B14F-4D97-AF65-F5344CB8AC3E}">
        <p14:creationId xmlns:p14="http://schemas.microsoft.com/office/powerpoint/2010/main" val="6803319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COURT Holding (Partial)</a:t>
            </a:r>
            <a:endParaRPr lang="en-US" dirty="0"/>
          </a:p>
        </p:txBody>
      </p:sp>
      <p:sp>
        <p:nvSpPr>
          <p:cNvPr id="3" name="Content Placeholder 2"/>
          <p:cNvSpPr>
            <a:spLocks noGrp="1"/>
          </p:cNvSpPr>
          <p:nvPr>
            <p:ph idx="1"/>
          </p:nvPr>
        </p:nvSpPr>
        <p:spPr/>
        <p:txBody>
          <a:bodyPr/>
          <a:lstStyle/>
          <a:p>
            <a:pPr lvl="3">
              <a:buAutoNum type="alphaUcPeriod"/>
            </a:pPr>
            <a:endParaRPr lang="en-US" sz="1800" dirty="0" smtClean="0"/>
          </a:p>
          <a:p>
            <a:pPr>
              <a:buAutoNum type="arabicPeriod"/>
            </a:pPr>
            <a:r>
              <a:rPr lang="en-US" sz="2400" dirty="0" smtClean="0"/>
              <a:t>NPI survived termination of the Pinedale Unit</a:t>
            </a:r>
          </a:p>
          <a:p>
            <a:pPr>
              <a:buAutoNum type="arabicPeriod"/>
            </a:pPr>
            <a:endParaRPr lang="en-US" sz="2400" dirty="0" smtClean="0"/>
          </a:p>
          <a:p>
            <a:pPr>
              <a:buAutoNum type="arabicPeriod"/>
            </a:pPr>
            <a:r>
              <a:rPr lang="en-US" sz="2400" dirty="0" smtClean="0"/>
              <a:t>Wyo. State Lease </a:t>
            </a:r>
            <a:r>
              <a:rPr lang="en-US" sz="2400" dirty="0"/>
              <a:t>79-0645 is a </a:t>
            </a:r>
            <a:r>
              <a:rPr lang="en-US" sz="2400" dirty="0" smtClean="0"/>
              <a:t>“replacement lease” </a:t>
            </a:r>
            <a:r>
              <a:rPr lang="en-US" sz="2400" dirty="0"/>
              <a:t>under Section 7 of Unit NPI Contract</a:t>
            </a:r>
          </a:p>
          <a:p>
            <a:pPr>
              <a:buAutoNum type="arabicPeriod"/>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3783185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Ultra</a:t>
            </a:r>
            <a:r>
              <a:rPr lang="en-US" dirty="0" smtClean="0"/>
              <a:t> District COURT DECISION</a:t>
            </a:r>
            <a:endParaRPr lang="en-US" dirty="0"/>
          </a:p>
        </p:txBody>
      </p:sp>
      <p:sp>
        <p:nvSpPr>
          <p:cNvPr id="3" name="Content Placeholder 2"/>
          <p:cNvSpPr>
            <a:spLocks noGrp="1"/>
          </p:cNvSpPr>
          <p:nvPr>
            <p:ph idx="1"/>
          </p:nvPr>
        </p:nvSpPr>
        <p:spPr/>
        <p:txBody>
          <a:bodyPr/>
          <a:lstStyle/>
          <a:p>
            <a:pPr lvl="3">
              <a:buAutoNum type="alphaUcPeriod"/>
            </a:pPr>
            <a:endParaRPr lang="en-US" dirty="0" smtClean="0"/>
          </a:p>
          <a:p>
            <a:pPr algn="just">
              <a:buAutoNum type="arabicPeriod"/>
            </a:pPr>
            <a:r>
              <a:rPr lang="en-US" sz="2400" dirty="0" smtClean="0"/>
              <a:t>Experts testified that over the life of the agreement, leases subject to NPI exceeded $2 billion</a:t>
            </a:r>
          </a:p>
          <a:p>
            <a:pPr algn="just">
              <a:buFont typeface="Arial" pitchFamily="34" charset="0"/>
              <a:buAutoNum type="arabicPeriod"/>
            </a:pPr>
            <a:r>
              <a:rPr lang="en-US" sz="2400" dirty="0" smtClean="0"/>
              <a:t>Plaintiff’s expert testified over $4 million owed from March 2006 through December 2006</a:t>
            </a:r>
          </a:p>
          <a:p>
            <a:pPr algn="just">
              <a:buFont typeface="Arial" pitchFamily="34" charset="0"/>
              <a:buAutoNum type="arabicPeriod"/>
            </a:pPr>
            <a:r>
              <a:rPr lang="en-US" sz="2400" dirty="0"/>
              <a:t>Plaintiffs also awarded $3.9 million for attorney’s fees</a:t>
            </a:r>
          </a:p>
          <a:p>
            <a:pPr algn="just">
              <a:buFont typeface="Arial" pitchFamily="34" charset="0"/>
              <a:buAutoNum type="arabicPeriod"/>
            </a:pPr>
            <a:endParaRPr lang="en-US" sz="2400" dirty="0" smtClean="0"/>
          </a:p>
          <a:p>
            <a:pPr algn="just">
              <a:buFont typeface="Arial" pitchFamily="34" charset="0"/>
              <a:buAutoNum type="arabicPeriod"/>
            </a:pPr>
            <a:endParaRPr lang="en-US" dirty="0" smtClean="0"/>
          </a:p>
          <a:p>
            <a:pPr>
              <a:buAutoNum type="arabicPeriod"/>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3925436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Wyoming Supreme Court</a:t>
            </a:r>
            <a:endParaRPr lang="en-US" dirty="0"/>
          </a:p>
        </p:txBody>
      </p:sp>
      <p:sp>
        <p:nvSpPr>
          <p:cNvPr id="3" name="Content Placeholder 2"/>
          <p:cNvSpPr>
            <a:spLocks noGrp="1"/>
          </p:cNvSpPr>
          <p:nvPr>
            <p:ph idx="1"/>
          </p:nvPr>
        </p:nvSpPr>
        <p:spPr/>
        <p:txBody>
          <a:bodyPr>
            <a:normAutofit fontScale="92500" lnSpcReduction="10000"/>
          </a:bodyPr>
          <a:lstStyle/>
          <a:p>
            <a:pPr lvl="3">
              <a:buAutoNum type="alphaUcPeriod"/>
            </a:pPr>
            <a:endParaRPr lang="en-US" sz="2400" dirty="0" smtClean="0"/>
          </a:p>
          <a:p>
            <a:pPr marL="514350" indent="-514350" algn="just">
              <a:buAutoNum type="romanUcPeriod"/>
            </a:pPr>
            <a:r>
              <a:rPr lang="en-US" sz="2600" dirty="0" smtClean="0"/>
              <a:t>NPI survived termination of Pinedale Unit</a:t>
            </a:r>
          </a:p>
          <a:p>
            <a:pPr marL="514350" indent="-514350" algn="just">
              <a:buAutoNum type="romanUcPeriod"/>
            </a:pPr>
            <a:endParaRPr lang="en-US" sz="2600" dirty="0"/>
          </a:p>
          <a:p>
            <a:pPr marL="514350" indent="-514350" algn="just">
              <a:buAutoNum type="romanUcPeriod"/>
            </a:pPr>
            <a:r>
              <a:rPr lang="en-US" sz="2600" dirty="0" smtClean="0"/>
              <a:t>Wyoming </a:t>
            </a:r>
            <a:r>
              <a:rPr lang="en-US" sz="2600" dirty="0"/>
              <a:t>State Lease </a:t>
            </a:r>
            <a:r>
              <a:rPr lang="en-US" sz="2600" dirty="0" smtClean="0"/>
              <a:t>79-0645 was a “replacement” of </a:t>
            </a:r>
            <a:r>
              <a:rPr lang="en-US" sz="2600" dirty="0"/>
              <a:t>Wyoming State Leases 0-11505 and 0-11529 </a:t>
            </a:r>
            <a:endParaRPr lang="en-US" sz="2600" dirty="0" smtClean="0"/>
          </a:p>
          <a:p>
            <a:pPr marL="0" indent="0"/>
            <a:endParaRPr lang="en-US" sz="2000" dirty="0" smtClean="0"/>
          </a:p>
          <a:p>
            <a:pPr marL="0" indent="0"/>
            <a:endParaRPr lang="en-US" sz="2000" dirty="0"/>
          </a:p>
          <a:p>
            <a:pPr>
              <a:buFont typeface="Arial" panose="020B0604020202020204" pitchFamily="34" charset="0"/>
              <a:buChar char="•"/>
            </a:pPr>
            <a:r>
              <a:rPr lang="en-US" sz="1700" dirty="0" smtClean="0"/>
              <a:t>NOTE: Only two of several holdings in the case</a:t>
            </a:r>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16415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520940" cy="548640"/>
          </a:xfrm>
        </p:spPr>
        <p:txBody>
          <a:bodyPr/>
          <a:lstStyle/>
          <a:p>
            <a:r>
              <a:rPr lang="en-US" dirty="0" smtClean="0"/>
              <a:t>1</a:t>
            </a:r>
            <a:r>
              <a:rPr lang="en-US" baseline="30000" dirty="0" smtClean="0"/>
              <a:t>st</a:t>
            </a:r>
            <a:r>
              <a:rPr lang="en-US" dirty="0" smtClean="0"/>
              <a:t> Holding of Wyoming Supreme Court</a:t>
            </a:r>
            <a:endParaRPr lang="en-US" dirty="0"/>
          </a:p>
        </p:txBody>
      </p:sp>
      <p:sp>
        <p:nvSpPr>
          <p:cNvPr id="3" name="Content Placeholder 2"/>
          <p:cNvSpPr>
            <a:spLocks noGrp="1"/>
          </p:cNvSpPr>
          <p:nvPr>
            <p:ph idx="1"/>
          </p:nvPr>
        </p:nvSpPr>
        <p:spPr/>
        <p:txBody>
          <a:bodyPr>
            <a:normAutofit/>
          </a:bodyPr>
          <a:lstStyle/>
          <a:p>
            <a:pPr marL="237744" lvl="2" indent="0" algn="just">
              <a:buNone/>
            </a:pPr>
            <a:endParaRPr lang="en-US" sz="2000" dirty="0" smtClean="0"/>
          </a:p>
          <a:p>
            <a:pPr marL="237744" lvl="2" indent="0" algn="just">
              <a:buNone/>
            </a:pPr>
            <a:endParaRPr lang="en-US" sz="2000" dirty="0"/>
          </a:p>
          <a:p>
            <a:pPr marL="0" indent="0" algn="just"/>
            <a:r>
              <a:rPr lang="en-US" sz="2600" b="0" dirty="0" smtClean="0"/>
              <a:t>Net Profits Interest created under Unit NPI Contract </a:t>
            </a:r>
            <a:r>
              <a:rPr lang="en-US" sz="2600" b="0" dirty="0"/>
              <a:t>survived termination of Pinedale Unit</a:t>
            </a:r>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7610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NPI survived termination of Pinedale Unit</a:t>
            </a:r>
          </a:p>
        </p:txBody>
      </p:sp>
      <p:sp>
        <p:nvSpPr>
          <p:cNvPr id="3" name="Content Placeholder 2"/>
          <p:cNvSpPr>
            <a:spLocks noGrp="1"/>
          </p:cNvSpPr>
          <p:nvPr>
            <p:ph idx="1"/>
          </p:nvPr>
        </p:nvSpPr>
        <p:spPr/>
        <p:txBody>
          <a:bodyPr/>
          <a:lstStyle/>
          <a:p>
            <a:pPr lvl="3">
              <a:buAutoNum type="alphaUcPeriod"/>
            </a:pPr>
            <a:endParaRPr lang="en-US" dirty="0" smtClean="0"/>
          </a:p>
          <a:p>
            <a:pPr marL="0" indent="0" algn="just"/>
            <a:r>
              <a:rPr lang="en-US" sz="2400" b="0" i="1" dirty="0" smtClean="0"/>
              <a:t>Ferguson v. Coronado Oil Co., </a:t>
            </a:r>
            <a:r>
              <a:rPr lang="en-US" sz="2400" b="0" dirty="0" smtClean="0"/>
              <a:t>884 P.2d 971, 976 (Wyo. 1994) established that the nature of a net profits interest is “determined from the instrument creating the interest.”</a:t>
            </a:r>
          </a:p>
          <a:p>
            <a:pPr>
              <a:buFont typeface="Arial" panose="020B0604020202020204" pitchFamily="34" charset="0"/>
              <a:buChar char="•"/>
            </a:pPr>
            <a:endParaRPr lang="en-US" sz="1800" dirty="0" smtClean="0"/>
          </a:p>
          <a:p>
            <a:pPr marL="0" indent="0"/>
            <a:r>
              <a:rPr lang="en-US" sz="2400" b="0" dirty="0"/>
              <a:t>No express language in Unit NPI Contract stating NPI terminates upon termination of the Pinedale Unit</a:t>
            </a:r>
          </a:p>
          <a:p>
            <a:pPr>
              <a:buFont typeface="Arial" panose="020B0604020202020204" pitchFamily="34" charset="0"/>
              <a:buChar char="•"/>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677108"/>
          </a:xfrm>
          <a:prstGeom prst="rect">
            <a:avLst/>
          </a:prstGeom>
        </p:spPr>
        <p:txBody>
          <a:bodyPr wrap="square">
            <a:spAutoFit/>
          </a:bodyPr>
          <a:lstStyle/>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6516092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66344" lvl="3" indent="0">
              <a:buNone/>
            </a:pPr>
            <a:r>
              <a:rPr lang="en-US" sz="2400" dirty="0" smtClean="0"/>
              <a:t>1. NET PROFITS INTEREST</a:t>
            </a:r>
            <a:endParaRPr lang="en-US" sz="2400" dirty="0"/>
          </a:p>
        </p:txBody>
      </p:sp>
      <p:sp>
        <p:nvSpPr>
          <p:cNvPr id="3" name="Content Placeholder 2"/>
          <p:cNvSpPr>
            <a:spLocks noGrp="1"/>
          </p:cNvSpPr>
          <p:nvPr>
            <p:ph idx="1"/>
          </p:nvPr>
        </p:nvSpPr>
        <p:spPr/>
        <p:txBody>
          <a:bodyPr/>
          <a:lstStyle/>
          <a:p>
            <a:pPr marL="466344" lvl="3" indent="0" algn="just">
              <a:buNone/>
            </a:pPr>
            <a:endParaRPr lang="en-US" dirty="0" smtClean="0"/>
          </a:p>
          <a:p>
            <a:pPr marL="466344" lvl="3" indent="0" algn="just">
              <a:buNone/>
            </a:pPr>
            <a:r>
              <a:rPr lang="en-US" sz="2000" dirty="0" smtClean="0"/>
              <a:t>First Parties </a:t>
            </a:r>
            <a:r>
              <a:rPr lang="en-US" sz="2000" dirty="0"/>
              <a:t>agree to pay to Novi a sum or sums representing </a:t>
            </a:r>
            <a:r>
              <a:rPr lang="en-US" sz="2000" b="1" u="sng" dirty="0" smtClean="0"/>
              <a:t>5% of </a:t>
            </a:r>
            <a:r>
              <a:rPr lang="en-US" sz="2000" b="1" u="sng" dirty="0"/>
              <a:t>the net profits</a:t>
            </a:r>
            <a:r>
              <a:rPr lang="en-US" sz="2000" dirty="0"/>
              <a:t> </a:t>
            </a:r>
            <a:r>
              <a:rPr lang="en-US" sz="2000" dirty="0" smtClean="0"/>
              <a:t>… resulting </a:t>
            </a:r>
            <a:r>
              <a:rPr lang="en-US" sz="2000" dirty="0"/>
              <a:t>from operations for oil and gas by First Parties, or any of them, under those </a:t>
            </a:r>
            <a:r>
              <a:rPr lang="en-US" sz="2000" dirty="0" smtClean="0"/>
              <a:t>certain leases </a:t>
            </a:r>
            <a:r>
              <a:rPr lang="en-US" sz="2000" b="1" u="sng" dirty="0"/>
              <a:t>committed to that certain Unit Agreement</a:t>
            </a:r>
            <a:r>
              <a:rPr lang="en-US" sz="2000" dirty="0"/>
              <a:t> for </a:t>
            </a:r>
            <a:r>
              <a:rPr lang="en-US" sz="2000" dirty="0" smtClean="0"/>
              <a:t>the Development </a:t>
            </a:r>
            <a:r>
              <a:rPr lang="en-US" sz="2000" dirty="0"/>
              <a:t>and Operation of the Pinedale Unit Area </a:t>
            </a:r>
            <a:r>
              <a:rPr lang="en-US" sz="2000" dirty="0" smtClean="0"/>
              <a:t>and shown </a:t>
            </a:r>
            <a:r>
              <a:rPr lang="en-US" sz="2000" dirty="0"/>
              <a:t>on Exhibit A attached hereto and made a part </a:t>
            </a:r>
            <a:r>
              <a:rPr lang="en-US" sz="2000" dirty="0" smtClean="0"/>
              <a:t>hereof, such </a:t>
            </a:r>
            <a:r>
              <a:rPr lang="en-US" sz="2000" dirty="0"/>
              <a:t>leases being herein referred to as ―said leases</a:t>
            </a:r>
            <a:r>
              <a:rPr lang="en-US" sz="2000" dirty="0" smtClean="0"/>
              <a:t>.</a:t>
            </a:r>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4234123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DURATION OF Non-Operating Interests</a:t>
            </a:r>
            <a:endParaRPr lang="en-US" dirty="0"/>
          </a:p>
        </p:txBody>
      </p:sp>
      <p:sp>
        <p:nvSpPr>
          <p:cNvPr id="3" name="Content Placeholder 2"/>
          <p:cNvSpPr>
            <a:spLocks noGrp="1"/>
          </p:cNvSpPr>
          <p:nvPr>
            <p:ph idx="1"/>
          </p:nvPr>
        </p:nvSpPr>
        <p:spPr/>
        <p:txBody>
          <a:bodyPr/>
          <a:lstStyle/>
          <a:p>
            <a:pPr marL="466344" lvl="3" indent="0">
              <a:buNone/>
            </a:pPr>
            <a:endParaRPr lang="en-US" dirty="0" smtClean="0"/>
          </a:p>
          <a:p>
            <a:pPr marL="466344" lvl="3" indent="0" algn="just">
              <a:buNone/>
            </a:pPr>
            <a:r>
              <a:rPr lang="en-US" sz="2400" dirty="0" smtClean="0"/>
              <a:t>[T]he life of an overriding royalty is limited by the duration of the lease or other interest from which it was carved or reserved by grant reservation. Termination of the leasehold or other interest out of which the override was carved or reserved will extinguish the override. </a:t>
            </a:r>
          </a:p>
          <a:p>
            <a:pPr marL="466344" lvl="3" indent="0">
              <a:buNone/>
            </a:pPr>
            <a:r>
              <a:rPr lang="en-US" dirty="0" smtClean="0"/>
              <a:t>Williams &amp; Meyers, Oil and Gas Law, </a:t>
            </a:r>
            <a:r>
              <a:rPr lang="en-US" dirty="0" smtClean="0">
                <a:latin typeface="Times New Roman" panose="02020603050405020304" pitchFamily="18" charset="0"/>
                <a:cs typeface="Times New Roman" panose="02020603050405020304" pitchFamily="18" charset="0"/>
              </a:rPr>
              <a:t>§418.2</a:t>
            </a:r>
            <a:endParaRPr lang="en-US"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603166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Wyoming Supreme Court</a:t>
            </a:r>
            <a:endParaRPr lang="en-US" dirty="0"/>
          </a:p>
        </p:txBody>
      </p:sp>
      <p:sp>
        <p:nvSpPr>
          <p:cNvPr id="3" name="Content Placeholder 2"/>
          <p:cNvSpPr>
            <a:spLocks noGrp="1"/>
          </p:cNvSpPr>
          <p:nvPr>
            <p:ph idx="1"/>
          </p:nvPr>
        </p:nvSpPr>
        <p:spPr/>
        <p:txBody>
          <a:bodyPr/>
          <a:lstStyle/>
          <a:p>
            <a:pPr marL="466344" lvl="3" indent="0" algn="just">
              <a:buNone/>
            </a:pPr>
            <a:endParaRPr lang="en-US" sz="2000" dirty="0" smtClean="0"/>
          </a:p>
          <a:p>
            <a:pPr marL="466344" lvl="3" indent="0" algn="just">
              <a:buNone/>
            </a:pPr>
            <a:r>
              <a:rPr lang="en-US" sz="2400" dirty="0" smtClean="0"/>
              <a:t>Obviously</a:t>
            </a:r>
            <a:r>
              <a:rPr lang="en-US" sz="2400" dirty="0"/>
              <a:t>, the parties intended that the leases covered by the Unit NPI Agreement initially be "committed" to the Pinedale Unit under the terms of the Pinedale Unit Agreement </a:t>
            </a:r>
            <a:r>
              <a:rPr lang="en-US" sz="2400" dirty="0" smtClean="0"/>
              <a:t>... </a:t>
            </a:r>
            <a:r>
              <a:rPr lang="en-US" sz="2400" dirty="0"/>
              <a:t>That does not, however, answer the question of whether the parties intended that the leases be burdened by the NPI only so long as the unit existed.</a:t>
            </a:r>
            <a:endParaRPr lang="en-US" sz="2400" dirty="0" smtClean="0"/>
          </a:p>
          <a:p>
            <a:pPr>
              <a:buFont typeface="Arial" panose="020B0604020202020204" pitchFamily="34" charset="0"/>
              <a:buChar char="•"/>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677108"/>
          </a:xfrm>
          <a:prstGeom prst="rect">
            <a:avLst/>
          </a:prstGeom>
        </p:spPr>
        <p:txBody>
          <a:bodyPr wrap="square">
            <a:spAutoFit/>
          </a:bodyPr>
          <a:lstStyle/>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4356392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NPI survived termination of Pinedale Unit</a:t>
            </a:r>
          </a:p>
        </p:txBody>
      </p:sp>
      <p:sp>
        <p:nvSpPr>
          <p:cNvPr id="3" name="Content Placeholder 2"/>
          <p:cNvSpPr>
            <a:spLocks noGrp="1"/>
          </p:cNvSpPr>
          <p:nvPr>
            <p:ph idx="1"/>
          </p:nvPr>
        </p:nvSpPr>
        <p:spPr/>
        <p:txBody>
          <a:bodyPr/>
          <a:lstStyle/>
          <a:p>
            <a:pPr marL="466344" lvl="3" indent="0" algn="just">
              <a:buNone/>
            </a:pPr>
            <a:endParaRPr lang="en-US" sz="2000" dirty="0" smtClean="0"/>
          </a:p>
          <a:p>
            <a:pPr marL="466344" lvl="3" indent="0" algn="just">
              <a:buNone/>
            </a:pPr>
            <a:r>
              <a:rPr lang="en-US" sz="2400" dirty="0" smtClean="0"/>
              <a:t>Court discussed:</a:t>
            </a:r>
          </a:p>
          <a:p>
            <a:pPr lvl="3" algn="just"/>
            <a:r>
              <a:rPr lang="en-US" sz="2400" dirty="0" smtClean="0"/>
              <a:t>Two of Novi’s assigned leases contained lands both in and out of the Unit</a:t>
            </a:r>
          </a:p>
          <a:p>
            <a:pPr lvl="3" algn="just"/>
            <a:r>
              <a:rPr lang="en-US" sz="2400" dirty="0" smtClean="0"/>
              <a:t>Unit NPI Contract failed to state NPI terminates upon termination of the Unit</a:t>
            </a:r>
          </a:p>
          <a:p>
            <a:pPr lvl="3" algn="just"/>
            <a:r>
              <a:rPr lang="en-US" sz="2400" dirty="0" smtClean="0"/>
              <a:t>Only section of Unit NPI Contract that addresses termination of NPI is Surrender Section</a:t>
            </a:r>
          </a:p>
          <a:p>
            <a:pPr>
              <a:buFont typeface="Arial" panose="020B0604020202020204" pitchFamily="34" charset="0"/>
              <a:buChar char="•"/>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677108"/>
          </a:xfrm>
          <a:prstGeom prst="rect">
            <a:avLst/>
          </a:prstGeom>
        </p:spPr>
        <p:txBody>
          <a:bodyPr wrap="square">
            <a:spAutoFit/>
          </a:bodyPr>
          <a:lstStyle/>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30481391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Surrender </a:t>
            </a:r>
            <a:endParaRPr lang="en-US" dirty="0"/>
          </a:p>
        </p:txBody>
      </p:sp>
      <p:sp>
        <p:nvSpPr>
          <p:cNvPr id="3" name="Content Placeholder 2"/>
          <p:cNvSpPr>
            <a:spLocks noGrp="1"/>
          </p:cNvSpPr>
          <p:nvPr>
            <p:ph idx="1"/>
          </p:nvPr>
        </p:nvSpPr>
        <p:spPr/>
        <p:txBody>
          <a:bodyPr>
            <a:normAutofit/>
          </a:bodyPr>
          <a:lstStyle/>
          <a:p>
            <a:pPr marL="466344" lvl="3" indent="0">
              <a:buNone/>
            </a:pPr>
            <a:endParaRPr lang="en-US" sz="2000" dirty="0" smtClean="0"/>
          </a:p>
          <a:p>
            <a:pPr marL="466344" lvl="3" indent="0">
              <a:buNone/>
            </a:pPr>
            <a:r>
              <a:rPr lang="en-US" sz="2400" dirty="0" smtClean="0"/>
              <a:t>As </a:t>
            </a:r>
            <a:r>
              <a:rPr lang="en-US" sz="2400" dirty="0"/>
              <a:t>to such of said leases as were acquired </a:t>
            </a:r>
            <a:r>
              <a:rPr lang="en-US" sz="2400" dirty="0" smtClean="0"/>
              <a:t>… from </a:t>
            </a:r>
            <a:r>
              <a:rPr lang="en-US" sz="2400" dirty="0"/>
              <a:t>Novi, if First Parties desire at any time to surrender their </a:t>
            </a:r>
            <a:r>
              <a:rPr lang="en-US" sz="2400" dirty="0" smtClean="0"/>
              <a:t>[leases], … </a:t>
            </a:r>
            <a:r>
              <a:rPr lang="en-US" sz="2400" dirty="0"/>
              <a:t>First Parties shall first offer </a:t>
            </a:r>
            <a:r>
              <a:rPr lang="en-US" sz="2400" dirty="0" smtClean="0"/>
              <a:t>[to] </a:t>
            </a:r>
            <a:r>
              <a:rPr lang="en-US" sz="2400" dirty="0"/>
              <a:t>assign the same to Novi . . . . and shall, upon acceptance </a:t>
            </a:r>
            <a:r>
              <a:rPr lang="en-US" sz="2400" dirty="0" smtClean="0"/>
              <a:t>... assign </a:t>
            </a:r>
            <a:r>
              <a:rPr lang="en-US" sz="2400" dirty="0"/>
              <a:t>such interest to Novi. Upon acceptance of such assignment, First Parties shall be relieved of any and all responsibility or liability hereunder with respect to the interest assigned . . . </a:t>
            </a:r>
            <a:endParaRPr lang="en-US" sz="2400"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22858881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Surrender (Cont’d)</a:t>
            </a:r>
            <a:endParaRPr lang="en-US" dirty="0"/>
          </a:p>
        </p:txBody>
      </p:sp>
      <p:sp>
        <p:nvSpPr>
          <p:cNvPr id="3" name="Content Placeholder 2"/>
          <p:cNvSpPr>
            <a:spLocks noGrp="1"/>
          </p:cNvSpPr>
          <p:nvPr>
            <p:ph idx="1"/>
          </p:nvPr>
        </p:nvSpPr>
        <p:spPr/>
        <p:txBody>
          <a:bodyPr>
            <a:normAutofit/>
          </a:bodyPr>
          <a:lstStyle/>
          <a:p>
            <a:pPr marL="466344" lvl="3" indent="0">
              <a:buNone/>
            </a:pPr>
            <a:endParaRPr lang="en-US" sz="2400" dirty="0" smtClean="0"/>
          </a:p>
          <a:p>
            <a:pPr marL="466344" lvl="3" indent="0" algn="just">
              <a:buNone/>
            </a:pPr>
            <a:r>
              <a:rPr lang="en-US" sz="2400" dirty="0" smtClean="0"/>
              <a:t>Notwithstanding </a:t>
            </a:r>
            <a:r>
              <a:rPr lang="en-US" sz="2400" dirty="0"/>
              <a:t>any surrender, release or assignment of interest under the provisions of this section, Novi's net profits interest in operations </a:t>
            </a:r>
            <a:r>
              <a:rPr lang="en-US" sz="2400" b="1" u="sng" dirty="0"/>
              <a:t>relating to lands the leasehold </a:t>
            </a:r>
            <a:r>
              <a:rPr lang="en-US" sz="2400" b="1" u="sng" dirty="0" smtClean="0"/>
              <a:t>interest </a:t>
            </a:r>
            <a:r>
              <a:rPr lang="en-US" sz="2400" dirty="0"/>
              <a:t>in which is not so surrendered, released or assigned shall remain a 5% net profits interest.</a:t>
            </a:r>
            <a:endParaRPr lang="en-US" sz="2400"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9988716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Surrender (Cont’d): Anti-Washout</a:t>
            </a:r>
            <a:endParaRPr lang="en-US" dirty="0"/>
          </a:p>
        </p:txBody>
      </p:sp>
      <p:sp>
        <p:nvSpPr>
          <p:cNvPr id="3" name="Content Placeholder 2"/>
          <p:cNvSpPr>
            <a:spLocks noGrp="1"/>
          </p:cNvSpPr>
          <p:nvPr>
            <p:ph idx="1"/>
          </p:nvPr>
        </p:nvSpPr>
        <p:spPr/>
        <p:txBody>
          <a:bodyPr>
            <a:normAutofit lnSpcReduction="10000"/>
          </a:bodyPr>
          <a:lstStyle/>
          <a:p>
            <a:pPr marL="466344" lvl="3" indent="0" algn="just">
              <a:buNone/>
            </a:pPr>
            <a:r>
              <a:rPr lang="en-US" sz="2400" dirty="0"/>
              <a:t>In the event any lease is </a:t>
            </a:r>
            <a:r>
              <a:rPr lang="en-US" sz="2400" b="1" u="sng" dirty="0"/>
              <a:t>surrendered or released </a:t>
            </a:r>
            <a:r>
              <a:rPr lang="en-US" sz="2400" dirty="0"/>
              <a:t>pursuant to the provisions of this section and thereafter First Parties, or any of them, obtain a lease covering lands the leasehold interest in which has been so surrendered, the interest so acquired or obtained by First Parties, or any of them, shall be subject to the provisions hereof, if such new lease is </a:t>
            </a:r>
            <a:r>
              <a:rPr lang="en-US" sz="2400" b="1" u="sng" dirty="0"/>
              <a:t>obtained within five (5) years from the date of any such surrender or release</a:t>
            </a:r>
            <a:r>
              <a:rPr lang="en-US" sz="2400" dirty="0"/>
              <a:t>....</a:t>
            </a:r>
            <a:endParaRPr lang="en-US" sz="2400"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2928104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NPI survived termination of Pinedale Unit</a:t>
            </a:r>
          </a:p>
        </p:txBody>
      </p:sp>
      <p:sp>
        <p:nvSpPr>
          <p:cNvPr id="3" name="Content Placeholder 2"/>
          <p:cNvSpPr>
            <a:spLocks noGrp="1"/>
          </p:cNvSpPr>
          <p:nvPr>
            <p:ph idx="1"/>
          </p:nvPr>
        </p:nvSpPr>
        <p:spPr/>
        <p:txBody>
          <a:bodyPr/>
          <a:lstStyle/>
          <a:p>
            <a:pPr marL="466344" lvl="3" indent="0" algn="just">
              <a:buNone/>
            </a:pPr>
            <a:endParaRPr lang="en-US" sz="2000" dirty="0" smtClean="0"/>
          </a:p>
          <a:p>
            <a:pPr marL="0" indent="0" algn="just"/>
            <a:r>
              <a:rPr lang="en-US" sz="2400" b="0" dirty="0"/>
              <a:t>The logical view of the Unit NPI Contract is that Novi permanently gave up its leases in exchange for a permanent 5% NPI, not a temporary one. </a:t>
            </a:r>
            <a:endParaRPr lang="en-US" sz="2400" b="0" dirty="0" smtClean="0"/>
          </a:p>
          <a:p>
            <a:pPr marL="0" indent="0"/>
            <a:endParaRPr lang="en-US" sz="2400" b="0" dirty="0"/>
          </a:p>
          <a:p>
            <a:pPr marL="0" indent="0"/>
            <a:r>
              <a:rPr lang="en-US" sz="2000" i="1" dirty="0" smtClean="0"/>
              <a:t>Ultra Resources, Inc. v. Hartman</a:t>
            </a:r>
            <a:r>
              <a:rPr lang="en-US" sz="2000" dirty="0" smtClean="0"/>
              <a:t>, 2010 WY 26.</a:t>
            </a:r>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805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520940" cy="548640"/>
          </a:xfrm>
        </p:spPr>
        <p:txBody>
          <a:bodyPr/>
          <a:lstStyle/>
          <a:p>
            <a:r>
              <a:rPr lang="en-US" dirty="0" smtClean="0"/>
              <a:t>2</a:t>
            </a:r>
            <a:r>
              <a:rPr lang="en-US" baseline="30000" dirty="0" smtClean="0"/>
              <a:t>nd</a:t>
            </a:r>
            <a:r>
              <a:rPr lang="en-US" dirty="0" smtClean="0"/>
              <a:t> Holding of Wyoming Supreme Court</a:t>
            </a:r>
            <a:endParaRPr lang="en-US" dirty="0"/>
          </a:p>
        </p:txBody>
      </p:sp>
      <p:sp>
        <p:nvSpPr>
          <p:cNvPr id="3" name="Content Placeholder 2"/>
          <p:cNvSpPr>
            <a:spLocks noGrp="1"/>
          </p:cNvSpPr>
          <p:nvPr>
            <p:ph idx="1"/>
          </p:nvPr>
        </p:nvSpPr>
        <p:spPr/>
        <p:txBody>
          <a:bodyPr>
            <a:normAutofit/>
          </a:bodyPr>
          <a:lstStyle/>
          <a:p>
            <a:pPr marL="237744" lvl="2" indent="0" algn="just">
              <a:buNone/>
            </a:pPr>
            <a:endParaRPr lang="en-US" sz="2000" dirty="0" smtClean="0"/>
          </a:p>
          <a:p>
            <a:pPr marL="237744" lvl="2" indent="0" algn="just">
              <a:buNone/>
            </a:pPr>
            <a:endParaRPr lang="en-US" sz="2000" dirty="0"/>
          </a:p>
          <a:p>
            <a:pPr marL="237744" lvl="2" indent="0" algn="just">
              <a:buNone/>
            </a:pPr>
            <a:r>
              <a:rPr lang="en-US" sz="2400" dirty="0" smtClean="0"/>
              <a:t>Wyoming </a:t>
            </a:r>
            <a:r>
              <a:rPr lang="en-US" sz="2400" dirty="0"/>
              <a:t>State Lease 79-0645 was a “replacement” of Wyoming State Leases 0-11505 and </a:t>
            </a:r>
            <a:r>
              <a:rPr lang="en-US" sz="2400" dirty="0" smtClean="0"/>
              <a:t>0-11529</a:t>
            </a:r>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0816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153400" cy="548640"/>
          </a:xfrm>
        </p:spPr>
        <p:txBody>
          <a:bodyPr/>
          <a:lstStyle/>
          <a:p>
            <a:r>
              <a:rPr lang="en-US" sz="2400" dirty="0" smtClean="0"/>
              <a:t>Wyo. </a:t>
            </a:r>
            <a:r>
              <a:rPr lang="en-US" sz="2400" dirty="0"/>
              <a:t>State Lease 79-0645 was a “</a:t>
            </a:r>
            <a:r>
              <a:rPr lang="en-US" sz="2400" dirty="0" smtClean="0"/>
              <a:t>replacement Lease”</a:t>
            </a:r>
            <a:endParaRPr lang="en-US" sz="2400" dirty="0"/>
          </a:p>
        </p:txBody>
      </p:sp>
      <p:sp>
        <p:nvSpPr>
          <p:cNvPr id="3" name="Content Placeholder 2"/>
          <p:cNvSpPr>
            <a:spLocks noGrp="1"/>
          </p:cNvSpPr>
          <p:nvPr>
            <p:ph idx="1"/>
          </p:nvPr>
        </p:nvSpPr>
        <p:spPr/>
        <p:txBody>
          <a:bodyPr>
            <a:normAutofit/>
          </a:bodyPr>
          <a:lstStyle/>
          <a:p>
            <a:pPr marL="237744" lvl="2" indent="0" algn="just">
              <a:buNone/>
            </a:pPr>
            <a:endParaRPr lang="en-US" sz="2000" dirty="0"/>
          </a:p>
          <a:p>
            <a:pPr lvl="2" algn="just"/>
            <a:r>
              <a:rPr lang="en-US" sz="2400" dirty="0" smtClean="0"/>
              <a:t>Wyo. State Leases 0-11505 and 0-11529 were listed on Exhibit A of the Unit NPI Contract</a:t>
            </a:r>
          </a:p>
          <a:p>
            <a:pPr lvl="2" algn="just"/>
            <a:r>
              <a:rPr lang="en-US" sz="2400" dirty="0" smtClean="0"/>
              <a:t>Originally included in Pinedale Unit</a:t>
            </a:r>
          </a:p>
          <a:p>
            <a:pPr lvl="2" algn="just"/>
            <a:r>
              <a:rPr lang="en-US" sz="2400" dirty="0" smtClean="0"/>
              <a:t>As of contraction of Unit, </a:t>
            </a:r>
            <a:r>
              <a:rPr lang="en-US" sz="2400" dirty="0"/>
              <a:t>Mountain Fuel Supply </a:t>
            </a:r>
            <a:r>
              <a:rPr lang="en-US" sz="2400" dirty="0" smtClean="0"/>
              <a:t>owned </a:t>
            </a:r>
            <a:r>
              <a:rPr lang="en-US" sz="2400" dirty="0"/>
              <a:t>50% of </a:t>
            </a:r>
            <a:r>
              <a:rPr lang="en-US" sz="2400" dirty="0" smtClean="0"/>
              <a:t>working </a:t>
            </a:r>
            <a:r>
              <a:rPr lang="en-US" sz="2400" dirty="0"/>
              <a:t>interest in </a:t>
            </a:r>
            <a:r>
              <a:rPr lang="en-US" sz="2400" dirty="0" smtClean="0"/>
              <a:t>leases</a:t>
            </a:r>
          </a:p>
          <a:p>
            <a:pPr lvl="2" algn="just"/>
            <a:r>
              <a:rPr lang="en-US" sz="2400" dirty="0" smtClean="0"/>
              <a:t>Unit </a:t>
            </a:r>
            <a:r>
              <a:rPr lang="en-US" sz="2400" dirty="0"/>
              <a:t>c</a:t>
            </a:r>
            <a:r>
              <a:rPr lang="en-US" sz="2400" dirty="0" smtClean="0"/>
              <a:t>ontracted in 1977, the State Leases expired in 1979</a:t>
            </a:r>
            <a:endParaRPr lang="en-US" sz="2400" dirty="0"/>
          </a:p>
          <a:p>
            <a:pPr marL="466344" lvl="3" indent="0" algn="just">
              <a:buNone/>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56222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153400" cy="548640"/>
          </a:xfrm>
        </p:spPr>
        <p:txBody>
          <a:bodyPr/>
          <a:lstStyle/>
          <a:p>
            <a:r>
              <a:rPr lang="en-US" sz="2400" dirty="0" smtClean="0"/>
              <a:t>Wyo. </a:t>
            </a:r>
            <a:r>
              <a:rPr lang="en-US" sz="2400" dirty="0"/>
              <a:t>State Lease 79-0645 was a “</a:t>
            </a:r>
            <a:r>
              <a:rPr lang="en-US" sz="2400" dirty="0" smtClean="0"/>
              <a:t>replacement Lease”</a:t>
            </a:r>
            <a:endParaRPr lang="en-US" sz="2400" dirty="0"/>
          </a:p>
        </p:txBody>
      </p:sp>
      <p:sp>
        <p:nvSpPr>
          <p:cNvPr id="3" name="Content Placeholder 2"/>
          <p:cNvSpPr>
            <a:spLocks noGrp="1"/>
          </p:cNvSpPr>
          <p:nvPr>
            <p:ph idx="1"/>
          </p:nvPr>
        </p:nvSpPr>
        <p:spPr/>
        <p:txBody>
          <a:bodyPr>
            <a:normAutofit/>
          </a:bodyPr>
          <a:lstStyle/>
          <a:p>
            <a:pPr lvl="2" algn="just"/>
            <a:endParaRPr lang="en-US" sz="2400" dirty="0" smtClean="0"/>
          </a:p>
          <a:p>
            <a:pPr lvl="2" algn="just"/>
            <a:r>
              <a:rPr lang="en-US" sz="2400" dirty="0" smtClean="0"/>
              <a:t>In 1979 the same lands were leased to Robert E. Ribbe in Wyo. State Lease 79-0645</a:t>
            </a:r>
            <a:endParaRPr lang="en-US" sz="2400" dirty="0"/>
          </a:p>
          <a:p>
            <a:pPr lvl="2" algn="just"/>
            <a:r>
              <a:rPr lang="en-US" sz="2400" dirty="0" smtClean="0"/>
              <a:t>In 1980</a:t>
            </a:r>
            <a:r>
              <a:rPr lang="en-US" sz="2400" dirty="0"/>
              <a:t>, Mountain Fuel Resources, a subsidiary of Mountain Fuel Supply, acquired </a:t>
            </a:r>
            <a:r>
              <a:rPr lang="en-US" sz="2400" dirty="0" smtClean="0"/>
              <a:t>leasehold of Wyo</a:t>
            </a:r>
            <a:r>
              <a:rPr lang="en-US" sz="2400" dirty="0"/>
              <a:t>. State Lease 79-0645</a:t>
            </a:r>
            <a:endParaRPr lang="en-US" sz="2400" dirty="0" smtClean="0"/>
          </a:p>
          <a:p>
            <a:pPr lvl="2" algn="just"/>
            <a:r>
              <a:rPr lang="en-US" sz="2400" dirty="0" smtClean="0"/>
              <a:t>Leasehold then assigned to Questar, who assigned the same to Ultra, et al. (Defendants)</a:t>
            </a:r>
          </a:p>
          <a:p>
            <a:pPr marL="466344" lvl="3" indent="0" algn="just">
              <a:buNone/>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14788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Surrender (Cont’d): Anti-Washout</a:t>
            </a:r>
            <a:endParaRPr lang="en-US" dirty="0"/>
          </a:p>
        </p:txBody>
      </p:sp>
      <p:sp>
        <p:nvSpPr>
          <p:cNvPr id="3" name="Content Placeholder 2"/>
          <p:cNvSpPr>
            <a:spLocks noGrp="1"/>
          </p:cNvSpPr>
          <p:nvPr>
            <p:ph idx="1"/>
          </p:nvPr>
        </p:nvSpPr>
        <p:spPr/>
        <p:txBody>
          <a:bodyPr>
            <a:normAutofit lnSpcReduction="10000"/>
          </a:bodyPr>
          <a:lstStyle/>
          <a:p>
            <a:pPr marL="466344" lvl="3" indent="0" algn="just">
              <a:buNone/>
            </a:pPr>
            <a:r>
              <a:rPr lang="en-US" sz="2400" dirty="0"/>
              <a:t>In the event any lease is </a:t>
            </a:r>
            <a:r>
              <a:rPr lang="en-US" sz="2400" b="1" u="sng" dirty="0"/>
              <a:t>surrendered or released </a:t>
            </a:r>
            <a:r>
              <a:rPr lang="en-US" sz="2400" dirty="0"/>
              <a:t>pursuant to the provisions of this section and thereafter First Parties, or any of them, obtain a lease covering lands the leasehold interest in which has been so surrendered, the interest so acquired or obtained by First Parties, or any of them, shall be subject to the provisions hereof, if such new lease is </a:t>
            </a:r>
            <a:r>
              <a:rPr lang="en-US" sz="2400" b="1" u="sng" dirty="0"/>
              <a:t>obtained within five (5) years from the date of any such surrender or release</a:t>
            </a:r>
            <a:r>
              <a:rPr lang="en-US" sz="2400" dirty="0"/>
              <a:t>....</a:t>
            </a:r>
            <a:endParaRPr lang="en-US" sz="2400"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3942529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DURATION OF Non-Operating Interests</a:t>
            </a:r>
            <a:endParaRPr lang="en-US" dirty="0"/>
          </a:p>
        </p:txBody>
      </p:sp>
      <p:sp>
        <p:nvSpPr>
          <p:cNvPr id="3" name="Content Placeholder 2"/>
          <p:cNvSpPr>
            <a:spLocks noGrp="1"/>
          </p:cNvSpPr>
          <p:nvPr>
            <p:ph idx="1"/>
          </p:nvPr>
        </p:nvSpPr>
        <p:spPr/>
        <p:txBody>
          <a:bodyPr/>
          <a:lstStyle/>
          <a:p>
            <a:pPr marL="466344" lvl="3" indent="0">
              <a:buNone/>
            </a:pPr>
            <a:endParaRPr lang="en-US" dirty="0" smtClean="0"/>
          </a:p>
          <a:p>
            <a:pPr marL="466344" lvl="3" indent="0">
              <a:buNone/>
            </a:pPr>
            <a:endParaRPr lang="en-US" dirty="0"/>
          </a:p>
          <a:p>
            <a:pPr marL="466344" lvl="3" indent="0" algn="just">
              <a:buNone/>
            </a:pPr>
            <a:r>
              <a:rPr lang="en-US" sz="2400" dirty="0" smtClean="0"/>
              <a:t>Termination of the lease will, by definition, terminate the overriding royalty interest.</a:t>
            </a:r>
          </a:p>
          <a:p>
            <a:pPr marL="466344" lvl="3" indent="0">
              <a:buNone/>
            </a:pPr>
            <a:endParaRPr lang="en-US" i="1" dirty="0" smtClean="0"/>
          </a:p>
          <a:p>
            <a:pPr marL="466344" lvl="3" indent="0">
              <a:buNone/>
            </a:pPr>
            <a:r>
              <a:rPr lang="en-US" i="1" dirty="0" smtClean="0"/>
              <a:t>Ogalalla Land, Ltd. v. Wexpro</a:t>
            </a:r>
            <a:r>
              <a:rPr lang="en-US" i="1" dirty="0"/>
              <a:t> </a:t>
            </a:r>
            <a:r>
              <a:rPr lang="en-US" i="1" dirty="0" smtClean="0"/>
              <a:t>Co.</a:t>
            </a:r>
            <a:r>
              <a:rPr lang="en-US" dirty="0" smtClean="0"/>
              <a:t>, 587 F. Supp. 453 (D. Wyo. 1984).</a:t>
            </a:r>
          </a:p>
          <a:p>
            <a:pPr marL="466344" lvl="3" indent="0">
              <a:buNone/>
            </a:pPr>
            <a:endParaRPr lang="en-US"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430445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520940" cy="548640"/>
          </a:xfrm>
        </p:spPr>
        <p:txBody>
          <a:bodyPr/>
          <a:lstStyle/>
          <a:p>
            <a:r>
              <a:rPr lang="en-US" sz="2400" dirty="0" smtClean="0"/>
              <a:t>“Termination” of Prior State Leases</a:t>
            </a:r>
            <a:endParaRPr lang="en-US" sz="2400" dirty="0"/>
          </a:p>
        </p:txBody>
      </p:sp>
      <p:sp>
        <p:nvSpPr>
          <p:cNvPr id="3" name="Content Placeholder 2"/>
          <p:cNvSpPr>
            <a:spLocks noGrp="1"/>
          </p:cNvSpPr>
          <p:nvPr>
            <p:ph idx="1"/>
          </p:nvPr>
        </p:nvSpPr>
        <p:spPr>
          <a:xfrm>
            <a:off x="381000" y="1100628"/>
            <a:ext cx="8267702" cy="3579849"/>
          </a:xfrm>
        </p:spPr>
        <p:txBody>
          <a:bodyPr/>
          <a:lstStyle/>
          <a:p>
            <a:pPr lvl="3" algn="just"/>
            <a:endParaRPr lang="en-US" sz="2000" dirty="0" smtClean="0"/>
          </a:p>
          <a:p>
            <a:pPr lvl="3" algn="just"/>
            <a:endParaRPr lang="en-US" sz="2000" dirty="0" smtClean="0"/>
          </a:p>
          <a:p>
            <a:pPr lvl="2" algn="just"/>
            <a:r>
              <a:rPr lang="en-US" sz="2400" dirty="0" smtClean="0"/>
              <a:t>Defendants argued Wyo. State Leases 0-11505 and 0-11529 “terminated”</a:t>
            </a:r>
          </a:p>
          <a:p>
            <a:pPr lvl="2" algn="just"/>
            <a:r>
              <a:rPr lang="en-US" sz="2400" dirty="0" smtClean="0"/>
              <a:t>Termination – expiration of a lease by its own terms for the failure of operator/lessee to sustain operations on the leased premises, or lands pooled therewith</a:t>
            </a:r>
          </a:p>
          <a:p>
            <a:pPr lvl="3" algn="just"/>
            <a:endParaRPr lang="en-US" sz="2000" dirty="0" smtClean="0"/>
          </a:p>
          <a:p>
            <a:pPr lvl="3" algn="just"/>
            <a:endParaRPr lang="en-US" sz="2000" dirty="0"/>
          </a:p>
          <a:p>
            <a:pPr marL="466344" lvl="3" indent="0" algn="just">
              <a:buNone/>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88464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520940" cy="548640"/>
          </a:xfrm>
        </p:spPr>
        <p:txBody>
          <a:bodyPr/>
          <a:lstStyle/>
          <a:p>
            <a:r>
              <a:rPr lang="en-US" sz="2400" dirty="0"/>
              <a:t>Wyoming State </a:t>
            </a:r>
            <a:r>
              <a:rPr lang="en-US" sz="2400" dirty="0" smtClean="0"/>
              <a:t>Leases 0-11505 and 0-11529</a:t>
            </a:r>
            <a:endParaRPr lang="en-US" sz="2400" dirty="0"/>
          </a:p>
        </p:txBody>
      </p:sp>
      <p:sp>
        <p:nvSpPr>
          <p:cNvPr id="3" name="Content Placeholder 2"/>
          <p:cNvSpPr>
            <a:spLocks noGrp="1"/>
          </p:cNvSpPr>
          <p:nvPr>
            <p:ph idx="1"/>
          </p:nvPr>
        </p:nvSpPr>
        <p:spPr>
          <a:xfrm>
            <a:off x="381000" y="1100628"/>
            <a:ext cx="8267702" cy="3579849"/>
          </a:xfrm>
        </p:spPr>
        <p:txBody>
          <a:bodyPr>
            <a:normAutofit/>
          </a:bodyPr>
          <a:lstStyle/>
          <a:p>
            <a:pPr lvl="3" algn="just"/>
            <a:endParaRPr lang="en-US" sz="2000" dirty="0" smtClean="0"/>
          </a:p>
          <a:p>
            <a:pPr lvl="2" algn="just"/>
            <a:r>
              <a:rPr lang="en-US" sz="2400" dirty="0" smtClean="0"/>
              <a:t>Court disagreed</a:t>
            </a:r>
          </a:p>
          <a:p>
            <a:pPr lvl="3" algn="just"/>
            <a:r>
              <a:rPr lang="en-US" sz="2400" dirty="0" smtClean="0"/>
              <a:t>August 11, 1977, Operator of Pinedale Unit notified other owners that in planned to activate the automatic elimination provision under the Unit Agreement</a:t>
            </a:r>
          </a:p>
          <a:p>
            <a:pPr lvl="3" algn="just"/>
            <a:r>
              <a:rPr lang="en-US" sz="2400" dirty="0" smtClean="0"/>
              <a:t>October 12, 1977, Operator informed the USGS of the same</a:t>
            </a:r>
          </a:p>
          <a:p>
            <a:pPr lvl="3" algn="just"/>
            <a:endParaRPr lang="en-US" sz="2000" dirty="0" smtClean="0"/>
          </a:p>
          <a:p>
            <a:pPr lvl="3" algn="just"/>
            <a:endParaRPr lang="en-US" sz="2000" dirty="0"/>
          </a:p>
          <a:p>
            <a:pPr marL="466344" lvl="3" indent="0" algn="just">
              <a:buNone/>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06686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520940" cy="548640"/>
          </a:xfrm>
        </p:spPr>
        <p:txBody>
          <a:bodyPr/>
          <a:lstStyle/>
          <a:p>
            <a:r>
              <a:rPr lang="en-US" sz="2400" dirty="0"/>
              <a:t>Wyoming </a:t>
            </a:r>
            <a:r>
              <a:rPr lang="en-US" sz="2400" dirty="0" smtClean="0"/>
              <a:t>Supreme Court</a:t>
            </a:r>
            <a:endParaRPr lang="en-US" sz="2400" dirty="0"/>
          </a:p>
        </p:txBody>
      </p:sp>
      <p:sp>
        <p:nvSpPr>
          <p:cNvPr id="3" name="Content Placeholder 2"/>
          <p:cNvSpPr>
            <a:spLocks noGrp="1"/>
          </p:cNvSpPr>
          <p:nvPr>
            <p:ph idx="1"/>
          </p:nvPr>
        </p:nvSpPr>
        <p:spPr>
          <a:xfrm>
            <a:off x="381000" y="1100628"/>
            <a:ext cx="8267702" cy="3579849"/>
          </a:xfrm>
        </p:spPr>
        <p:txBody>
          <a:bodyPr/>
          <a:lstStyle/>
          <a:p>
            <a:pPr lvl="3" algn="just"/>
            <a:endParaRPr lang="en-US" sz="2000" dirty="0" smtClean="0"/>
          </a:p>
          <a:p>
            <a:pPr lvl="3" algn="just"/>
            <a:endParaRPr lang="en-US" sz="2000" dirty="0" smtClean="0"/>
          </a:p>
          <a:p>
            <a:pPr lvl="2" algn="just"/>
            <a:r>
              <a:rPr lang="en-US" sz="2400" dirty="0" smtClean="0"/>
              <a:t>Correspondence from operator stated it:</a:t>
            </a:r>
          </a:p>
          <a:p>
            <a:pPr lvl="3" algn="just"/>
            <a:r>
              <a:rPr lang="en-US" sz="2400" dirty="0" smtClean="0"/>
              <a:t>Planned no activity</a:t>
            </a:r>
          </a:p>
          <a:p>
            <a:pPr lvl="3" algn="just"/>
            <a:r>
              <a:rPr lang="en-US" sz="2400" dirty="0" smtClean="0"/>
              <a:t>Inaction will activate automatic elimination</a:t>
            </a:r>
          </a:p>
          <a:p>
            <a:pPr lvl="3" algn="just"/>
            <a:r>
              <a:rPr lang="en-US" sz="2400" dirty="0" smtClean="0"/>
              <a:t>“Acceded” to automatic elimination</a:t>
            </a:r>
          </a:p>
          <a:p>
            <a:pPr marL="466344" lvl="3" indent="0" algn="just">
              <a:buNone/>
            </a:pPr>
            <a:endParaRPr lang="en-US" sz="2400" dirty="0"/>
          </a:p>
          <a:p>
            <a:pPr marL="466344" lvl="3" indent="0" algn="just">
              <a:buNone/>
            </a:pPr>
            <a:r>
              <a:rPr lang="en-US" sz="2400" dirty="0" smtClean="0"/>
              <a:t>Affirmative </a:t>
            </a:r>
            <a:r>
              <a:rPr lang="en-US" sz="2400" dirty="0"/>
              <a:t>action = Surrender</a:t>
            </a:r>
          </a:p>
          <a:p>
            <a:pPr lvl="3" algn="just"/>
            <a:endParaRPr lang="en-US" sz="2000" dirty="0" smtClean="0"/>
          </a:p>
          <a:p>
            <a:pPr lvl="3" algn="just"/>
            <a:endParaRPr lang="en-US" sz="2000" dirty="0"/>
          </a:p>
          <a:p>
            <a:pPr marL="466344" lvl="3" indent="0" algn="just">
              <a:buNone/>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18174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520940" cy="548640"/>
          </a:xfrm>
        </p:spPr>
        <p:txBody>
          <a:bodyPr/>
          <a:lstStyle/>
          <a:p>
            <a:r>
              <a:rPr lang="en-US" sz="2400" dirty="0"/>
              <a:t>Wyoming </a:t>
            </a:r>
            <a:r>
              <a:rPr lang="en-US" sz="2400" dirty="0" smtClean="0"/>
              <a:t>Supreme Court</a:t>
            </a:r>
            <a:endParaRPr lang="en-US" sz="2400" dirty="0"/>
          </a:p>
        </p:txBody>
      </p:sp>
      <p:sp>
        <p:nvSpPr>
          <p:cNvPr id="3" name="Content Placeholder 2"/>
          <p:cNvSpPr>
            <a:spLocks noGrp="1"/>
          </p:cNvSpPr>
          <p:nvPr>
            <p:ph idx="1"/>
          </p:nvPr>
        </p:nvSpPr>
        <p:spPr>
          <a:xfrm>
            <a:off x="381000" y="1100628"/>
            <a:ext cx="8267702" cy="3579849"/>
          </a:xfrm>
        </p:spPr>
        <p:txBody>
          <a:bodyPr>
            <a:normAutofit/>
          </a:bodyPr>
          <a:lstStyle/>
          <a:p>
            <a:pPr lvl="3" algn="just"/>
            <a:endParaRPr lang="en-US" sz="2000" dirty="0" smtClean="0"/>
          </a:p>
          <a:p>
            <a:pPr marL="237744" lvl="2" indent="0" algn="just">
              <a:buNone/>
            </a:pPr>
            <a:r>
              <a:rPr lang="en-US" sz="2400" dirty="0" smtClean="0"/>
              <a:t>There </a:t>
            </a:r>
            <a:r>
              <a:rPr lang="en-US" sz="2400" dirty="0"/>
              <a:t>is simply no question that El Paso </a:t>
            </a:r>
            <a:r>
              <a:rPr lang="en-US" sz="2400" b="1" u="sng" dirty="0"/>
              <a:t>affirmatively</a:t>
            </a:r>
            <a:r>
              <a:rPr lang="en-US" sz="2400" dirty="0"/>
              <a:t> yielded possession of the leases to the lessor (State of Wyoming). Until El Paso filed its development plan of "no activity," the original state leases remained in effect as part of the Pinedale Unit. The letters make it very clear that El Paso (as operator) </a:t>
            </a:r>
            <a:r>
              <a:rPr lang="en-US" sz="2400" b="1" u="sng" dirty="0"/>
              <a:t>had the power to determine how to proceed</a:t>
            </a:r>
            <a:r>
              <a:rPr lang="en-US" sz="2400" dirty="0"/>
              <a:t> with the unit and leases included within the </a:t>
            </a:r>
            <a:r>
              <a:rPr lang="en-US" sz="2400" dirty="0" smtClean="0"/>
              <a:t>unit.</a:t>
            </a:r>
            <a:endParaRPr lang="en-US" sz="2000" dirty="0"/>
          </a:p>
          <a:p>
            <a:pPr marL="466344" lvl="3" indent="0" algn="just">
              <a:buNone/>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12481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520940" cy="548640"/>
          </a:xfrm>
        </p:spPr>
        <p:txBody>
          <a:bodyPr/>
          <a:lstStyle/>
          <a:p>
            <a:r>
              <a:rPr lang="en-US" sz="2400" dirty="0"/>
              <a:t>Wyoming </a:t>
            </a:r>
            <a:r>
              <a:rPr lang="en-US" sz="2400" dirty="0" smtClean="0"/>
              <a:t>Supreme Court</a:t>
            </a:r>
            <a:endParaRPr lang="en-US" sz="2400" dirty="0"/>
          </a:p>
        </p:txBody>
      </p:sp>
      <p:sp>
        <p:nvSpPr>
          <p:cNvPr id="3" name="Content Placeholder 2"/>
          <p:cNvSpPr>
            <a:spLocks noGrp="1"/>
          </p:cNvSpPr>
          <p:nvPr>
            <p:ph idx="1"/>
          </p:nvPr>
        </p:nvSpPr>
        <p:spPr>
          <a:xfrm>
            <a:off x="381000" y="1100628"/>
            <a:ext cx="8267702" cy="3579849"/>
          </a:xfrm>
        </p:spPr>
        <p:txBody>
          <a:bodyPr>
            <a:normAutofit/>
          </a:bodyPr>
          <a:lstStyle/>
          <a:p>
            <a:pPr lvl="3" algn="just"/>
            <a:endParaRPr lang="en-US" sz="2000" dirty="0" smtClean="0"/>
          </a:p>
          <a:p>
            <a:pPr marL="237744" lvl="2" indent="0" algn="just">
              <a:buNone/>
            </a:pPr>
            <a:r>
              <a:rPr lang="en-US" sz="2400" dirty="0" smtClean="0"/>
              <a:t>By </a:t>
            </a:r>
            <a:r>
              <a:rPr lang="en-US" sz="2400" dirty="0"/>
              <a:t>filing a plan of no activity, the operator acceded to the contraction of the unit. This action </a:t>
            </a:r>
            <a:r>
              <a:rPr lang="en-US" sz="2400" b="1" u="sng" dirty="0"/>
              <a:t>was a surrender that triggered the anti-washout provision</a:t>
            </a:r>
            <a:r>
              <a:rPr lang="en-US" sz="2400" dirty="0"/>
              <a:t>. When a successor of the First Parties re-acquired the same lands in State Lease No. 79-0645 within the five year period set out in Section 7, the NPI attached to the new lease. </a:t>
            </a:r>
            <a:endParaRPr lang="en-US" sz="2000" dirty="0" smtClean="0"/>
          </a:p>
          <a:p>
            <a:pPr lvl="3" algn="just"/>
            <a:endParaRPr lang="en-US" sz="2000" dirty="0"/>
          </a:p>
          <a:p>
            <a:pPr marL="466344" lvl="3" indent="0" algn="just">
              <a:buNone/>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59557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520940" cy="548640"/>
          </a:xfrm>
        </p:spPr>
        <p:txBody>
          <a:bodyPr/>
          <a:lstStyle/>
          <a:p>
            <a:r>
              <a:rPr lang="en-US" sz="2400" dirty="0"/>
              <a:t>Wyoming </a:t>
            </a:r>
            <a:r>
              <a:rPr lang="en-US" sz="2400" dirty="0" smtClean="0"/>
              <a:t>Supreme Court</a:t>
            </a:r>
            <a:endParaRPr lang="en-US" sz="2400" dirty="0"/>
          </a:p>
        </p:txBody>
      </p:sp>
      <p:sp>
        <p:nvSpPr>
          <p:cNvPr id="3" name="Content Placeholder 2"/>
          <p:cNvSpPr>
            <a:spLocks noGrp="1"/>
          </p:cNvSpPr>
          <p:nvPr>
            <p:ph idx="1"/>
          </p:nvPr>
        </p:nvSpPr>
        <p:spPr>
          <a:xfrm>
            <a:off x="381000" y="1100628"/>
            <a:ext cx="8267702" cy="3579849"/>
          </a:xfrm>
        </p:spPr>
        <p:txBody>
          <a:bodyPr>
            <a:normAutofit/>
          </a:bodyPr>
          <a:lstStyle/>
          <a:p>
            <a:pPr lvl="3" algn="just"/>
            <a:endParaRPr lang="en-US" sz="2000" dirty="0" smtClean="0"/>
          </a:p>
          <a:p>
            <a:pPr marL="237744" lvl="2" indent="0" algn="just">
              <a:buNone/>
            </a:pPr>
            <a:r>
              <a:rPr lang="en-US" sz="2400" dirty="0" smtClean="0"/>
              <a:t>The </a:t>
            </a:r>
            <a:r>
              <a:rPr lang="en-US" sz="2400" dirty="0"/>
              <a:t>anti-wash provision was designed to protect the plaintiffs (as successors to Novi) from the exact situation that happened </a:t>
            </a:r>
            <a:r>
              <a:rPr lang="en-US" sz="2400" dirty="0" smtClean="0"/>
              <a:t>here - </a:t>
            </a:r>
            <a:r>
              <a:rPr lang="en-US" sz="2400" b="1" u="sng" dirty="0" smtClean="0"/>
              <a:t>surrender of </a:t>
            </a:r>
            <a:r>
              <a:rPr lang="en-US" sz="2400" b="1" u="sng" dirty="0"/>
              <a:t>the lease followed by a subsequent reacquisition of the same property by the same lessee</a:t>
            </a:r>
            <a:r>
              <a:rPr lang="en-US" sz="2400" dirty="0"/>
              <a:t>. </a:t>
            </a:r>
            <a:endParaRPr lang="en-US" sz="2000" dirty="0" smtClean="0"/>
          </a:p>
          <a:p>
            <a:pPr lvl="3" algn="just"/>
            <a:endParaRPr lang="en-US" sz="2000" dirty="0"/>
          </a:p>
          <a:p>
            <a:pPr marL="466344" lvl="3" indent="0" algn="just">
              <a:buNone/>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4204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520940" cy="548640"/>
          </a:xfrm>
        </p:spPr>
        <p:txBody>
          <a:bodyPr/>
          <a:lstStyle/>
          <a:p>
            <a:r>
              <a:rPr lang="en-US" sz="2400" dirty="0" smtClean="0"/>
              <a:t>Take away </a:t>
            </a:r>
            <a:r>
              <a:rPr lang="en-US" sz="2400" dirty="0"/>
              <a:t>from </a:t>
            </a:r>
            <a:r>
              <a:rPr lang="en-US" sz="2400" i="1" dirty="0" smtClean="0"/>
              <a:t>Ultra </a:t>
            </a:r>
            <a:r>
              <a:rPr lang="en-US" sz="2400" i="1" cap="none" dirty="0"/>
              <a:t>v</a:t>
            </a:r>
            <a:r>
              <a:rPr lang="en-US" sz="2400" i="1" dirty="0"/>
              <a:t>. Hartman</a:t>
            </a:r>
          </a:p>
        </p:txBody>
      </p:sp>
      <p:sp>
        <p:nvSpPr>
          <p:cNvPr id="3" name="Content Placeholder 2"/>
          <p:cNvSpPr>
            <a:spLocks noGrp="1"/>
          </p:cNvSpPr>
          <p:nvPr>
            <p:ph idx="1"/>
          </p:nvPr>
        </p:nvSpPr>
        <p:spPr>
          <a:xfrm>
            <a:off x="381000" y="1100628"/>
            <a:ext cx="8267702" cy="3579849"/>
          </a:xfrm>
        </p:spPr>
        <p:txBody>
          <a:bodyPr>
            <a:normAutofit/>
          </a:bodyPr>
          <a:lstStyle/>
          <a:p>
            <a:pPr marL="466344" lvl="1" indent="-457200" algn="just">
              <a:buFont typeface="+mj-lt"/>
              <a:buAutoNum type="arabicPeriod"/>
            </a:pPr>
            <a:endParaRPr lang="en-US" sz="2000" dirty="0" smtClean="0"/>
          </a:p>
          <a:p>
            <a:pPr marL="466344" lvl="1" indent="-457200" algn="just">
              <a:buFont typeface="+mj-lt"/>
              <a:buAutoNum type="arabicPeriod"/>
            </a:pPr>
            <a:r>
              <a:rPr lang="en-US" sz="2800" dirty="0" smtClean="0"/>
              <a:t>Remember abbreviated discussion of case</a:t>
            </a:r>
          </a:p>
          <a:p>
            <a:pPr marL="466344" lvl="1" indent="-457200" algn="just">
              <a:buFont typeface="+mj-lt"/>
              <a:buAutoNum type="arabicPeriod"/>
            </a:pPr>
            <a:r>
              <a:rPr lang="en-US" sz="2800" dirty="0" smtClean="0"/>
              <a:t>Must review clause/contract between the parties</a:t>
            </a:r>
          </a:p>
          <a:p>
            <a:pPr marL="466344" lvl="1" indent="-457200" algn="just">
              <a:buFont typeface="+mj-lt"/>
              <a:buAutoNum type="arabicPeriod"/>
            </a:pPr>
            <a:r>
              <a:rPr lang="en-US" sz="2800" dirty="0" smtClean="0"/>
              <a:t>Apply facts of the case to the clause/contract</a:t>
            </a:r>
          </a:p>
          <a:p>
            <a:pPr marL="9144" lvl="1" indent="0" algn="just">
              <a:buNone/>
            </a:pPr>
            <a:endParaRPr lang="en-US" sz="2000" dirty="0"/>
          </a:p>
          <a:p>
            <a:pPr marL="466344" lvl="3" indent="0" algn="just">
              <a:buNone/>
            </a:pPr>
            <a:endParaRPr lang="en-US" sz="1800" dirty="0" smtClean="0"/>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44180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930" y="501246"/>
            <a:ext cx="8763000" cy="548640"/>
          </a:xfrm>
        </p:spPr>
        <p:txBody>
          <a:bodyPr/>
          <a:lstStyle/>
          <a:p>
            <a:r>
              <a:rPr lang="en-US" i="1" dirty="0" smtClean="0"/>
              <a:t>QUESTAR Exploration and Production Company </a:t>
            </a:r>
            <a:r>
              <a:rPr lang="en-US" i="1" cap="none" dirty="0" smtClean="0"/>
              <a:t>v</a:t>
            </a:r>
            <a:r>
              <a:rPr lang="en-US" i="1" dirty="0" smtClean="0"/>
              <a:t>. ROCKY MOUNTAIN RESOURCES, LLC</a:t>
            </a:r>
            <a:r>
              <a:rPr lang="en-US" dirty="0" smtClean="0"/>
              <a:t>, 2017 WY 10.</a:t>
            </a:r>
            <a:endParaRPr lang="en-US" dirty="0"/>
          </a:p>
        </p:txBody>
      </p:sp>
      <p:sp>
        <p:nvSpPr>
          <p:cNvPr id="3" name="Content Placeholder 2"/>
          <p:cNvSpPr>
            <a:spLocks noGrp="1"/>
          </p:cNvSpPr>
          <p:nvPr>
            <p:ph idx="1"/>
          </p:nvPr>
        </p:nvSpPr>
        <p:spPr/>
        <p:txBody>
          <a:bodyPr/>
          <a:lstStyle/>
          <a:p>
            <a:pPr marL="466344" lvl="3" indent="0">
              <a:buNone/>
            </a:pPr>
            <a:endParaRPr lang="en-US" dirty="0"/>
          </a:p>
          <a:p>
            <a:pPr marL="466344" lvl="3" indent="0">
              <a:buNone/>
            </a:pPr>
            <a:endParaRPr lang="en-US" sz="2800" dirty="0" smtClean="0"/>
          </a:p>
          <a:p>
            <a:pPr marL="466344" lvl="3" indent="0">
              <a:buNone/>
            </a:pPr>
            <a:endParaRPr lang="en-US" sz="3200" dirty="0"/>
          </a:p>
          <a:p>
            <a:pPr marL="466344" lvl="3" indent="0" algn="ctr">
              <a:buNone/>
            </a:pPr>
            <a:r>
              <a:rPr lang="en-US" sz="3600" dirty="0" smtClean="0"/>
              <a:t>It’s like déjà vu all over again –</a:t>
            </a:r>
          </a:p>
          <a:p>
            <a:pPr marL="466344" lvl="3" indent="0" algn="ctr">
              <a:buNone/>
            </a:pPr>
            <a:endParaRPr lang="en-US" sz="3600" dirty="0" smtClean="0"/>
          </a:p>
          <a:p>
            <a:pPr marL="466344" lvl="3" indent="0" algn="ctr">
              <a:buNone/>
            </a:pPr>
            <a:r>
              <a:rPr lang="en-US" sz="3600" dirty="0" smtClean="0"/>
              <a:t>Yogi Berra</a:t>
            </a:r>
          </a:p>
          <a:p>
            <a:pPr marL="0" indent="0"/>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1231106"/>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smtClean="0"/>
          </a:p>
          <a:p>
            <a:pPr marL="342900" indent="-342900">
              <a:buAutoNum type="alphaUcPeriod"/>
            </a:pPr>
            <a:endParaRPr lang="en-US" dirty="0"/>
          </a:p>
        </p:txBody>
      </p:sp>
    </p:spTree>
    <p:extLst>
      <p:ext uri="{BB962C8B-B14F-4D97-AF65-F5344CB8AC3E}">
        <p14:creationId xmlns:p14="http://schemas.microsoft.com/office/powerpoint/2010/main" val="27167829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65760"/>
            <a:ext cx="8686800" cy="548640"/>
          </a:xfrm>
        </p:spPr>
        <p:txBody>
          <a:bodyPr/>
          <a:lstStyle/>
          <a:p>
            <a:r>
              <a:rPr lang="en-US" i="1" dirty="0" smtClean="0"/>
              <a:t>QUESTAR </a:t>
            </a:r>
            <a:r>
              <a:rPr lang="en-US" i="1" cap="none" dirty="0" smtClean="0"/>
              <a:t>v</a:t>
            </a:r>
            <a:r>
              <a:rPr lang="en-US" i="1" dirty="0" smtClean="0"/>
              <a:t>. ROCKY MOUNTAIN</a:t>
            </a:r>
            <a:endParaRPr lang="en-US" i="1" dirty="0"/>
          </a:p>
        </p:txBody>
      </p:sp>
      <p:sp>
        <p:nvSpPr>
          <p:cNvPr id="3" name="Content Placeholder 2"/>
          <p:cNvSpPr>
            <a:spLocks noGrp="1"/>
          </p:cNvSpPr>
          <p:nvPr>
            <p:ph idx="1"/>
          </p:nvPr>
        </p:nvSpPr>
        <p:spPr>
          <a:xfrm>
            <a:off x="609600" y="1219200"/>
            <a:ext cx="7520940" cy="3579849"/>
          </a:xfrm>
        </p:spPr>
        <p:txBody>
          <a:bodyPr>
            <a:normAutofit/>
          </a:bodyPr>
          <a:lstStyle/>
          <a:p>
            <a:pPr marL="0" indent="0" algn="just"/>
            <a:r>
              <a:rPr lang="en-US" sz="2400" b="0" dirty="0"/>
              <a:t>ISSUE</a:t>
            </a:r>
            <a:r>
              <a:rPr lang="en-US" sz="2400" b="0" dirty="0" smtClean="0"/>
              <a:t>: Whether </a:t>
            </a:r>
            <a:r>
              <a:rPr lang="en-US" sz="2400" b="0" dirty="0"/>
              <a:t>or not Wyoming State Lease </a:t>
            </a:r>
            <a:r>
              <a:rPr lang="en-US" sz="2400" b="0" dirty="0" smtClean="0"/>
              <a:t>79-0645 was </a:t>
            </a:r>
            <a:r>
              <a:rPr lang="en-US" sz="2400" b="0" dirty="0"/>
              <a:t>a </a:t>
            </a:r>
            <a:r>
              <a:rPr lang="en-US" sz="2400" b="0" dirty="0" smtClean="0"/>
              <a:t>“renewal, substitute or new lease” </a:t>
            </a:r>
            <a:r>
              <a:rPr lang="en-US" sz="2400" b="0" dirty="0"/>
              <a:t>of Wyoming State Leases 0-11505 and </a:t>
            </a:r>
            <a:r>
              <a:rPr lang="en-US" sz="2400" b="0" dirty="0" smtClean="0"/>
              <a:t>0-11529</a:t>
            </a:r>
          </a:p>
          <a:p>
            <a:pPr algn="just"/>
            <a:endParaRPr lang="en-US" sz="2400" b="0" dirty="0"/>
          </a:p>
          <a:p>
            <a:pPr marL="0" indent="0" algn="just"/>
            <a:r>
              <a:rPr lang="en-US" sz="2400" b="0" dirty="0" smtClean="0"/>
              <a:t>Rocky Mountain argued </a:t>
            </a:r>
            <a:r>
              <a:rPr lang="en-US" sz="2400" b="0" dirty="0"/>
              <a:t>its predecessor’s </a:t>
            </a:r>
            <a:r>
              <a:rPr lang="en-US" sz="2400" b="0" dirty="0" smtClean="0"/>
              <a:t>4.0% ORI </a:t>
            </a:r>
            <a:r>
              <a:rPr lang="en-US" sz="2400" b="0" dirty="0"/>
              <a:t>in two 1951 leases should extend to the 1979 lease because of the “anti-washout clause” contained in the assignments creating the overrides.</a:t>
            </a:r>
          </a:p>
          <a:p>
            <a:pPr algn="just"/>
            <a:endParaRPr lang="en-US" dirty="0" smtClean="0"/>
          </a:p>
          <a:p>
            <a:pPr marL="0" indent="0" algn="just"/>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363435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OF </a:t>
            </a:r>
            <a:r>
              <a:rPr lang="en-US" i="1" dirty="0" smtClean="0"/>
              <a:t>QUESTAR</a:t>
            </a:r>
            <a:endParaRPr lang="en-US" i="1" dirty="0"/>
          </a:p>
        </p:txBody>
      </p:sp>
      <p:sp>
        <p:nvSpPr>
          <p:cNvPr id="3" name="Content Placeholder 2"/>
          <p:cNvSpPr>
            <a:spLocks noGrp="1"/>
          </p:cNvSpPr>
          <p:nvPr>
            <p:ph idx="1"/>
          </p:nvPr>
        </p:nvSpPr>
        <p:spPr>
          <a:xfrm>
            <a:off x="609600" y="1100628"/>
            <a:ext cx="7734300" cy="3579849"/>
          </a:xfrm>
        </p:spPr>
        <p:txBody>
          <a:bodyPr/>
          <a:lstStyle/>
          <a:p>
            <a:pPr lvl="1" algn="just"/>
            <a:r>
              <a:rPr lang="en-US" sz="2400" dirty="0" smtClean="0"/>
              <a:t>In 1951, State of Wyoming issued Wyo. State Leases 0-11505 and 0-11529 (“1951 Leases”)</a:t>
            </a:r>
          </a:p>
          <a:p>
            <a:pPr lvl="1" algn="just"/>
            <a:r>
              <a:rPr lang="en-US" sz="2400" dirty="0" smtClean="0"/>
              <a:t>Lease 0-11505 covered 160 acres in Section 16, T32N, R109W</a:t>
            </a:r>
          </a:p>
          <a:p>
            <a:pPr lvl="2" algn="just"/>
            <a:r>
              <a:rPr lang="en-US" sz="2400" dirty="0" smtClean="0"/>
              <a:t>Issued to Gwen Keif as Lessee </a:t>
            </a:r>
          </a:p>
          <a:p>
            <a:pPr lvl="1" algn="just"/>
            <a:r>
              <a:rPr lang="en-US" sz="2400" dirty="0" smtClean="0"/>
              <a:t>Lease 0-11529 covered remaining 480 acres in Section 16</a:t>
            </a:r>
          </a:p>
          <a:p>
            <a:pPr lvl="2" algn="just"/>
            <a:r>
              <a:rPr lang="en-US" sz="2400" dirty="0" smtClean="0"/>
              <a:t>Issued to Walter Davis as Lessee</a:t>
            </a:r>
          </a:p>
          <a:p>
            <a:pPr lvl="1" algn="just"/>
            <a:r>
              <a:rPr lang="en-US" sz="2400" dirty="0" smtClean="0"/>
              <a:t>In 1952, Lease 0-11505 was assigned to Davis</a:t>
            </a:r>
          </a:p>
          <a:p>
            <a:pPr lvl="1"/>
            <a:endParaRPr lang="en-US" dirty="0"/>
          </a:p>
          <a:p>
            <a:pPr marL="466344" lvl="3" indent="0">
              <a:buNone/>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2136213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DURATION OF Non-Operating Interests</a:t>
            </a:r>
            <a:endParaRPr lang="en-US" dirty="0"/>
          </a:p>
        </p:txBody>
      </p:sp>
      <p:sp>
        <p:nvSpPr>
          <p:cNvPr id="3" name="Content Placeholder 2"/>
          <p:cNvSpPr>
            <a:spLocks noGrp="1"/>
          </p:cNvSpPr>
          <p:nvPr>
            <p:ph idx="1"/>
          </p:nvPr>
        </p:nvSpPr>
        <p:spPr/>
        <p:txBody>
          <a:bodyPr/>
          <a:lstStyle/>
          <a:p>
            <a:pPr marL="466344" lvl="3" indent="0">
              <a:buNone/>
            </a:pPr>
            <a:endParaRPr lang="en-US" dirty="0" smtClean="0"/>
          </a:p>
          <a:p>
            <a:pPr marL="466344" lvl="3" indent="0">
              <a:buNone/>
            </a:pPr>
            <a:r>
              <a:rPr lang="en-US" sz="2400" dirty="0" smtClean="0"/>
              <a:t>But if the lease itself is extinguished by surrender not amounting to </a:t>
            </a:r>
            <a:r>
              <a:rPr lang="en-US" sz="2400" b="1" u="sng" dirty="0" smtClean="0"/>
              <a:t>breach of duty </a:t>
            </a:r>
            <a:r>
              <a:rPr lang="en-US" sz="2400" dirty="0" smtClean="0"/>
              <a:t>… any overriding royalty interest will be extinguished therewith. </a:t>
            </a:r>
          </a:p>
          <a:p>
            <a:pPr marL="466344" lvl="3" indent="0">
              <a:buNone/>
            </a:pPr>
            <a:r>
              <a:rPr lang="en-US" dirty="0"/>
              <a:t>Williams &amp; Meyers, Oil and Gas Law, </a:t>
            </a:r>
            <a:r>
              <a:rPr lang="en-US" dirty="0">
                <a:latin typeface="Times New Roman" panose="02020603050405020304" pitchFamily="18" charset="0"/>
                <a:cs typeface="Times New Roman" panose="02020603050405020304" pitchFamily="18" charset="0"/>
              </a:rPr>
              <a:t>§418.2</a:t>
            </a:r>
            <a:endParaRPr lang="en-US" dirty="0"/>
          </a:p>
          <a:p>
            <a:pPr marL="466344" lvl="3" indent="0">
              <a:buNone/>
            </a:pPr>
            <a:endParaRPr lang="en-US"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93521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Davis Anti-Washout Clause</a:t>
            </a:r>
            <a:endParaRPr lang="en-US" dirty="0"/>
          </a:p>
        </p:txBody>
      </p:sp>
      <p:sp>
        <p:nvSpPr>
          <p:cNvPr id="3" name="Content Placeholder 2"/>
          <p:cNvSpPr>
            <a:spLocks noGrp="1"/>
          </p:cNvSpPr>
          <p:nvPr>
            <p:ph idx="1"/>
          </p:nvPr>
        </p:nvSpPr>
        <p:spPr/>
        <p:txBody>
          <a:bodyPr/>
          <a:lstStyle/>
          <a:p>
            <a:pPr marL="0" lvl="1" indent="0" algn="just">
              <a:buNone/>
            </a:pPr>
            <a:r>
              <a:rPr lang="en-US" sz="2200" dirty="0" smtClean="0"/>
              <a:t>In 1953, Davis conveyed leases to Continental Oil Company, while reserving a 4.0% ORI with the following clause:</a:t>
            </a:r>
          </a:p>
          <a:p>
            <a:pPr marL="0" lvl="1" indent="0" algn="just">
              <a:buNone/>
            </a:pPr>
            <a:endParaRPr lang="en-US" sz="2000" dirty="0"/>
          </a:p>
          <a:p>
            <a:pPr marL="0" lvl="1" indent="0" algn="just">
              <a:buNone/>
            </a:pPr>
            <a:r>
              <a:rPr lang="en-US" sz="2000" dirty="0"/>
              <a:t>TO HAVE AND TO HOLD unto the said Continental Oil Company, </a:t>
            </a:r>
            <a:r>
              <a:rPr lang="en-US" sz="2000" b="1" u="sng" dirty="0"/>
              <a:t>its </a:t>
            </a:r>
            <a:r>
              <a:rPr lang="en-US" sz="2000" b="1" u="sng" dirty="0" smtClean="0"/>
              <a:t>successors and </a:t>
            </a:r>
            <a:r>
              <a:rPr lang="en-US" sz="2000" b="1" u="sng" dirty="0"/>
              <a:t>assigns</a:t>
            </a:r>
            <a:r>
              <a:rPr lang="en-US" sz="2000" dirty="0"/>
              <a:t>, subject to the terms and conditions of said lease; the grants </a:t>
            </a:r>
            <a:r>
              <a:rPr lang="en-US" sz="2000" dirty="0" smtClean="0"/>
              <a:t>and </a:t>
            </a:r>
            <a:r>
              <a:rPr lang="en-US" sz="2000" b="1" u="sng" dirty="0" smtClean="0"/>
              <a:t>reservations</a:t>
            </a:r>
            <a:r>
              <a:rPr lang="en-US" sz="2000" dirty="0" smtClean="0"/>
              <a:t> </a:t>
            </a:r>
            <a:r>
              <a:rPr lang="en-US" sz="2000" dirty="0"/>
              <a:t>herein contained </a:t>
            </a:r>
            <a:r>
              <a:rPr lang="en-US" sz="2000" b="1" u="sng" dirty="0"/>
              <a:t>extending to any renewal lease, substitute lease </a:t>
            </a:r>
            <a:r>
              <a:rPr lang="en-US" sz="2000" b="1" u="sng" dirty="0" smtClean="0"/>
              <a:t>or new </a:t>
            </a:r>
            <a:r>
              <a:rPr lang="en-US" sz="2000" b="1" u="sng" dirty="0"/>
              <a:t>lease issued </a:t>
            </a:r>
            <a:r>
              <a:rPr lang="en-US" sz="2000" dirty="0"/>
              <a:t>in lieu thereof with full effect.</a:t>
            </a:r>
            <a:endParaRPr lang="en-US" sz="2000" dirty="0" smtClean="0"/>
          </a:p>
          <a:p>
            <a:pPr lvl="1"/>
            <a:endParaRPr lang="en-US" dirty="0"/>
          </a:p>
          <a:p>
            <a:pPr marL="466344" lvl="3" indent="0">
              <a:buNone/>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271941061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OF </a:t>
            </a:r>
            <a:r>
              <a:rPr lang="en-US" i="1" dirty="0" smtClean="0"/>
              <a:t>QUESTAR </a:t>
            </a:r>
            <a:r>
              <a:rPr lang="en-US" dirty="0" smtClean="0"/>
              <a:t>(Cont’d)</a:t>
            </a:r>
            <a:endParaRPr lang="en-US" i="1" dirty="0"/>
          </a:p>
        </p:txBody>
      </p:sp>
      <p:sp>
        <p:nvSpPr>
          <p:cNvPr id="3" name="Content Placeholder 2"/>
          <p:cNvSpPr>
            <a:spLocks noGrp="1"/>
          </p:cNvSpPr>
          <p:nvPr>
            <p:ph idx="1"/>
          </p:nvPr>
        </p:nvSpPr>
        <p:spPr/>
        <p:txBody>
          <a:bodyPr/>
          <a:lstStyle/>
          <a:p>
            <a:pPr lvl="1" algn="just"/>
            <a:r>
              <a:rPr lang="en-US" sz="2400" dirty="0" smtClean="0"/>
              <a:t>In 1954, Continental, et al. acquired approval from WSLB to commit 1951 Leases into Pinedale Unit</a:t>
            </a:r>
          </a:p>
          <a:p>
            <a:pPr lvl="1" algn="just"/>
            <a:r>
              <a:rPr lang="en-US" sz="2400" dirty="0" smtClean="0"/>
              <a:t>Through various farmouts and assignments, Mountain Fuel Supply earned 50% of the working interest in the 1951 Leases</a:t>
            </a:r>
          </a:p>
          <a:p>
            <a:pPr lvl="1" algn="just"/>
            <a:r>
              <a:rPr lang="en-US" sz="2400" dirty="0" smtClean="0"/>
              <a:t>Pinedale Unit contracted 1977, resulting in the 1951 Leases expiring under their own terms in 1979</a:t>
            </a:r>
          </a:p>
          <a:p>
            <a:pPr lvl="1"/>
            <a:endParaRPr lang="en-US" dirty="0"/>
          </a:p>
          <a:p>
            <a:pPr marL="466344" lvl="3" indent="0">
              <a:buNone/>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246687685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FACTS OF </a:t>
            </a:r>
            <a:r>
              <a:rPr lang="en-US" i="1" dirty="0"/>
              <a:t>QUESTAR </a:t>
            </a:r>
            <a:r>
              <a:rPr lang="en-US" dirty="0"/>
              <a:t>(Cont’d)</a:t>
            </a:r>
          </a:p>
        </p:txBody>
      </p:sp>
      <p:sp>
        <p:nvSpPr>
          <p:cNvPr id="3" name="Content Placeholder 2"/>
          <p:cNvSpPr>
            <a:spLocks noGrp="1"/>
          </p:cNvSpPr>
          <p:nvPr>
            <p:ph idx="1"/>
          </p:nvPr>
        </p:nvSpPr>
        <p:spPr/>
        <p:txBody>
          <a:bodyPr>
            <a:normAutofit/>
          </a:bodyPr>
          <a:lstStyle/>
          <a:p>
            <a:pPr algn="just">
              <a:buFont typeface="Arial" panose="020B0604020202020204" pitchFamily="34" charset="0"/>
              <a:buChar char="•"/>
            </a:pPr>
            <a:r>
              <a:rPr lang="en-US" sz="2400" b="0" dirty="0" smtClean="0"/>
              <a:t>WSLB required </a:t>
            </a:r>
            <a:r>
              <a:rPr lang="en-US" sz="2400" b="0" dirty="0"/>
              <a:t>to re-lease the lands through a public </a:t>
            </a:r>
            <a:r>
              <a:rPr lang="en-US" sz="2400" b="0" dirty="0" smtClean="0"/>
              <a:t>drawing and decided </a:t>
            </a:r>
            <a:r>
              <a:rPr lang="en-US" sz="2400" b="0" dirty="0"/>
              <a:t>to combine the acreage formerly covered by the 1951 Leases into one parcel (i.e., all of Section 16). </a:t>
            </a:r>
            <a:endParaRPr lang="en-US" sz="2400" b="0" dirty="0" smtClean="0"/>
          </a:p>
          <a:p>
            <a:pPr algn="just">
              <a:buFont typeface="Arial" panose="020B0604020202020204" pitchFamily="34" charset="0"/>
              <a:buChar char="•"/>
            </a:pPr>
            <a:r>
              <a:rPr lang="en-US" sz="2400" b="0" dirty="0" smtClean="0"/>
              <a:t>In </a:t>
            </a:r>
            <a:r>
              <a:rPr lang="en-US" sz="2400" b="0" dirty="0"/>
              <a:t>November 1979, Dr. Robert Ribbe prevailed over the other 1,146 applicants and was issued </a:t>
            </a:r>
            <a:r>
              <a:rPr lang="en-US" sz="2400" b="0" dirty="0" smtClean="0"/>
              <a:t>Wyo. State Lease 79-0645 </a:t>
            </a:r>
            <a:r>
              <a:rPr lang="en-US" sz="2400" b="0" dirty="0"/>
              <a:t>covering all of Section </a:t>
            </a:r>
            <a:r>
              <a:rPr lang="en-US" sz="2400" b="0" dirty="0" smtClean="0"/>
              <a:t>16</a:t>
            </a:r>
          </a:p>
          <a:p>
            <a:pPr lvl="1"/>
            <a:endParaRPr lang="en-US" dirty="0"/>
          </a:p>
          <a:p>
            <a:pPr marL="466344" lvl="3" indent="0">
              <a:buNone/>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7219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FACTS OF </a:t>
            </a:r>
            <a:r>
              <a:rPr lang="en-US" i="1" dirty="0"/>
              <a:t>QUESTAR </a:t>
            </a:r>
            <a:r>
              <a:rPr lang="en-US" dirty="0"/>
              <a:t>(Cont’d)</a:t>
            </a:r>
          </a:p>
        </p:txBody>
      </p:sp>
      <p:sp>
        <p:nvSpPr>
          <p:cNvPr id="3" name="Content Placeholder 2"/>
          <p:cNvSpPr>
            <a:spLocks noGrp="1"/>
          </p:cNvSpPr>
          <p:nvPr>
            <p:ph idx="1"/>
          </p:nvPr>
        </p:nvSpPr>
        <p:spPr/>
        <p:txBody>
          <a:bodyPr>
            <a:normAutofit/>
          </a:bodyPr>
          <a:lstStyle/>
          <a:p>
            <a:pPr algn="just">
              <a:buFont typeface="Arial" panose="020B0604020202020204" pitchFamily="34" charset="0"/>
              <a:buChar char="•"/>
            </a:pPr>
            <a:endParaRPr lang="en-US" sz="2400" b="0" dirty="0" smtClean="0"/>
          </a:p>
          <a:p>
            <a:pPr algn="just">
              <a:buFont typeface="Arial" panose="020B0604020202020204" pitchFamily="34" charset="0"/>
              <a:buChar char="•"/>
            </a:pPr>
            <a:r>
              <a:rPr lang="en-US" sz="2400" b="0" dirty="0" smtClean="0"/>
              <a:t>In December 1980, Mountain </a:t>
            </a:r>
            <a:r>
              <a:rPr lang="en-US" sz="2400" b="0" dirty="0"/>
              <a:t>Fuel Resources, a subsidiary of Mountain Fuel Supply, acquired </a:t>
            </a:r>
            <a:r>
              <a:rPr lang="en-US" sz="2400" b="0" dirty="0" smtClean="0"/>
              <a:t>Wyo. State Lease 79-0645</a:t>
            </a:r>
          </a:p>
          <a:p>
            <a:pPr algn="just">
              <a:buFont typeface="Arial" panose="020B0604020202020204" pitchFamily="34" charset="0"/>
              <a:buChar char="•"/>
            </a:pPr>
            <a:r>
              <a:rPr lang="en-US" sz="2400" b="0" dirty="0" smtClean="0"/>
              <a:t>That </a:t>
            </a:r>
            <a:r>
              <a:rPr lang="en-US" sz="2400" b="0" dirty="0"/>
              <a:t>same year, </a:t>
            </a:r>
            <a:r>
              <a:rPr lang="en-US" sz="2400" b="0" dirty="0" smtClean="0"/>
              <a:t>Wyo. State Lease 79-0645 </a:t>
            </a:r>
            <a:r>
              <a:rPr lang="en-US" sz="2400" b="0" dirty="0"/>
              <a:t>was included </a:t>
            </a:r>
            <a:r>
              <a:rPr lang="en-US" sz="2400" b="0" dirty="0" smtClean="0"/>
              <a:t>in, and committed to the </a:t>
            </a:r>
            <a:r>
              <a:rPr lang="en-US" sz="2400" b="0" dirty="0"/>
              <a:t>Mesa </a:t>
            </a:r>
            <a:r>
              <a:rPr lang="en-US" sz="2400" b="0" dirty="0" smtClean="0"/>
              <a:t>Unit</a:t>
            </a:r>
            <a:endParaRPr lang="en-US" sz="2400" b="0" dirty="0"/>
          </a:p>
          <a:p>
            <a:pPr lvl="1"/>
            <a:endParaRPr lang="en-US" dirty="0"/>
          </a:p>
          <a:p>
            <a:pPr marL="466344" lvl="3" indent="0">
              <a:buNone/>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36991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LEADING UP TO LITIGATION in </a:t>
            </a:r>
            <a:r>
              <a:rPr lang="en-US" i="1" dirty="0" smtClean="0"/>
              <a:t>QUESTAR</a:t>
            </a:r>
            <a:endParaRPr lang="en-US" dirty="0"/>
          </a:p>
        </p:txBody>
      </p:sp>
      <p:sp>
        <p:nvSpPr>
          <p:cNvPr id="3" name="Content Placeholder 2"/>
          <p:cNvSpPr>
            <a:spLocks noGrp="1"/>
          </p:cNvSpPr>
          <p:nvPr>
            <p:ph idx="1"/>
          </p:nvPr>
        </p:nvSpPr>
        <p:spPr/>
        <p:txBody>
          <a:bodyPr>
            <a:normAutofit/>
          </a:bodyPr>
          <a:lstStyle/>
          <a:p>
            <a:pPr marL="0" lvl="1" indent="0" algn="just">
              <a:buNone/>
            </a:pPr>
            <a:r>
              <a:rPr lang="en-US" sz="2400" dirty="0" smtClean="0"/>
              <a:t>Questar </a:t>
            </a:r>
            <a:r>
              <a:rPr lang="en-US" sz="2400" dirty="0"/>
              <a:t>Energy Company (QEP) and Wexpro Corporation (Wexpro) acquired the working interest of </a:t>
            </a:r>
            <a:r>
              <a:rPr lang="en-US" sz="2400" dirty="0" smtClean="0"/>
              <a:t>Wyo. State Lease 79-0645, </a:t>
            </a:r>
            <a:r>
              <a:rPr lang="en-US" sz="2400" dirty="0"/>
              <a:t>while Rocky </a:t>
            </a:r>
            <a:r>
              <a:rPr lang="en-US" sz="2400" dirty="0" smtClean="0"/>
              <a:t>Mountain Resources </a:t>
            </a:r>
            <a:r>
              <a:rPr lang="en-US" sz="2400" dirty="0"/>
              <a:t>succeed to </a:t>
            </a:r>
            <a:r>
              <a:rPr lang="en-US" sz="2400" dirty="0" smtClean="0"/>
              <a:t>the 4.0% Davis ORI </a:t>
            </a:r>
            <a:r>
              <a:rPr lang="en-US" sz="2400" dirty="0"/>
              <a:t>in the 1951 Leases. </a:t>
            </a:r>
            <a:endParaRPr lang="en-US" sz="2400" dirty="0" smtClean="0"/>
          </a:p>
          <a:p>
            <a:pPr marL="0" lvl="1" indent="0" algn="just">
              <a:buNone/>
            </a:pPr>
            <a:endParaRPr lang="en-US" sz="2400" dirty="0"/>
          </a:p>
          <a:p>
            <a:pPr marL="0" lvl="1" indent="0" algn="just">
              <a:buNone/>
            </a:pPr>
            <a:r>
              <a:rPr lang="en-US" sz="2400" dirty="0" smtClean="0"/>
              <a:t>It </a:t>
            </a:r>
            <a:r>
              <a:rPr lang="en-US" sz="2400" dirty="0"/>
              <a:t>should be noted that as of February 2015, there were 119 producing wells on </a:t>
            </a:r>
            <a:r>
              <a:rPr lang="en-US" sz="2400" dirty="0" smtClean="0"/>
              <a:t>Wyo. State Lease 79-0645.</a:t>
            </a:r>
            <a:endParaRPr lang="en-US" sz="2400" dirty="0"/>
          </a:p>
          <a:p>
            <a:pPr marL="466344" lvl="3" indent="0">
              <a:buNone/>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41420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Court</a:t>
            </a:r>
            <a:endParaRPr lang="en-US" dirty="0"/>
          </a:p>
        </p:txBody>
      </p:sp>
      <p:sp>
        <p:nvSpPr>
          <p:cNvPr id="3" name="Content Placeholder 2"/>
          <p:cNvSpPr>
            <a:spLocks noGrp="1"/>
          </p:cNvSpPr>
          <p:nvPr>
            <p:ph idx="1"/>
          </p:nvPr>
        </p:nvSpPr>
        <p:spPr/>
        <p:txBody>
          <a:bodyPr/>
          <a:lstStyle/>
          <a:p>
            <a:pPr marL="178308" indent="0" algn="just"/>
            <a:endParaRPr lang="en-US" sz="2400" dirty="0" smtClean="0"/>
          </a:p>
          <a:p>
            <a:pPr marL="178308" indent="0" algn="just"/>
            <a:endParaRPr lang="en-US" sz="2400" dirty="0"/>
          </a:p>
          <a:p>
            <a:pPr marL="178308" indent="0" algn="just"/>
            <a:r>
              <a:rPr lang="en-US" sz="2400" b="0" dirty="0" smtClean="0"/>
              <a:t>Relied on </a:t>
            </a:r>
            <a:r>
              <a:rPr lang="en-US" sz="2400" b="0" i="1" dirty="0" smtClean="0"/>
              <a:t>Ultra Resources v. Hartman</a:t>
            </a:r>
            <a:r>
              <a:rPr lang="en-US" sz="2400" b="0" dirty="0" smtClean="0"/>
              <a:t>, and held Wyo. State Lease 79-0645 was </a:t>
            </a:r>
            <a:r>
              <a:rPr lang="en-US" sz="2400" b="0" dirty="0"/>
              <a:t>a </a:t>
            </a:r>
            <a:r>
              <a:rPr lang="en-US" sz="2400" b="0" dirty="0" smtClean="0"/>
              <a:t>renewal, substitute or new lease </a:t>
            </a:r>
            <a:r>
              <a:rPr lang="en-US" sz="2400" b="0" dirty="0"/>
              <a:t>of the 1951 Leases, which resulted in the </a:t>
            </a:r>
            <a:r>
              <a:rPr lang="en-US" sz="2400" b="0" dirty="0" smtClean="0"/>
              <a:t>4.0% ORI </a:t>
            </a:r>
            <a:r>
              <a:rPr lang="en-US" sz="2400" b="0" dirty="0"/>
              <a:t>extending to the 1979 Lease. </a:t>
            </a:r>
            <a:endParaRPr lang="en-US" sz="2400" b="0" dirty="0" smtClean="0"/>
          </a:p>
          <a:p>
            <a:pPr marL="466344" lvl="3" indent="0">
              <a:buNone/>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720861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QUESTAR</a:t>
            </a:r>
            <a:r>
              <a:rPr lang="en-US" dirty="0" smtClean="0"/>
              <a:t> - District Court</a:t>
            </a:r>
            <a:endParaRPr lang="en-US" dirty="0"/>
          </a:p>
        </p:txBody>
      </p:sp>
      <p:sp>
        <p:nvSpPr>
          <p:cNvPr id="3" name="Content Placeholder 2"/>
          <p:cNvSpPr>
            <a:spLocks noGrp="1"/>
          </p:cNvSpPr>
          <p:nvPr>
            <p:ph idx="1"/>
          </p:nvPr>
        </p:nvSpPr>
        <p:spPr/>
        <p:txBody>
          <a:bodyPr/>
          <a:lstStyle/>
          <a:p>
            <a:pPr marL="178308" indent="0" algn="just"/>
            <a:endParaRPr lang="en-US" sz="2000" dirty="0"/>
          </a:p>
          <a:p>
            <a:pPr marL="178308" indent="0" algn="just"/>
            <a:r>
              <a:rPr lang="en-US" sz="2400" b="0" dirty="0" smtClean="0"/>
              <a:t>The </a:t>
            </a:r>
            <a:r>
              <a:rPr lang="en-US" sz="2400" b="0" dirty="0"/>
              <a:t>jury </a:t>
            </a:r>
            <a:r>
              <a:rPr lang="en-US" sz="2400" b="0" dirty="0" smtClean="0"/>
              <a:t>ruled </a:t>
            </a:r>
            <a:r>
              <a:rPr lang="en-US" sz="2400" b="0" dirty="0"/>
              <a:t>in favor of Rocky Mountain, and found QEP liable for $16,734,040 and Wexpro liable for $14,146,441, along with the liability of paying future </a:t>
            </a:r>
            <a:r>
              <a:rPr lang="en-US" sz="2400" b="0" dirty="0" smtClean="0"/>
              <a:t>royalties.</a:t>
            </a:r>
          </a:p>
          <a:p>
            <a:pPr marL="466344" lvl="3" indent="0">
              <a:buNone/>
            </a:pPr>
            <a:endParaRPr lang="en-US" sz="1800"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21756462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Wyoming Supreme Court</a:t>
            </a:r>
            <a:endParaRPr lang="en-US" dirty="0"/>
          </a:p>
        </p:txBody>
      </p:sp>
      <p:sp>
        <p:nvSpPr>
          <p:cNvPr id="3" name="Content Placeholder 2"/>
          <p:cNvSpPr>
            <a:spLocks noGrp="1"/>
          </p:cNvSpPr>
          <p:nvPr>
            <p:ph idx="1"/>
          </p:nvPr>
        </p:nvSpPr>
        <p:spPr/>
        <p:txBody>
          <a:bodyPr/>
          <a:lstStyle/>
          <a:p>
            <a:pPr marL="178308" indent="0" algn="just"/>
            <a:r>
              <a:rPr lang="en-US" sz="2400" b="0" dirty="0" smtClean="0"/>
              <a:t>Reversed District Court’s holding, and determined </a:t>
            </a:r>
            <a:r>
              <a:rPr lang="en-US" sz="2400" b="0" dirty="0"/>
              <a:t>Wyo. State Lease 79-0645 </a:t>
            </a:r>
            <a:r>
              <a:rPr lang="en-US" sz="2400" u="sng" dirty="0" smtClean="0"/>
              <a:t>WAS NOT</a:t>
            </a:r>
            <a:r>
              <a:rPr lang="en-US" sz="2400" b="0" dirty="0" smtClean="0"/>
              <a:t> </a:t>
            </a:r>
            <a:r>
              <a:rPr lang="en-US" sz="2400" b="0" dirty="0"/>
              <a:t>a </a:t>
            </a:r>
            <a:r>
              <a:rPr lang="en-US" sz="2400" b="0" dirty="0" smtClean="0"/>
              <a:t>renewal, substitute or new </a:t>
            </a:r>
            <a:r>
              <a:rPr lang="en-US" sz="2400" b="0" dirty="0"/>
              <a:t>lease of the 1951 </a:t>
            </a:r>
            <a:r>
              <a:rPr lang="en-US" sz="2400" b="0" dirty="0" smtClean="0"/>
              <a:t>Leases.</a:t>
            </a:r>
          </a:p>
          <a:p>
            <a:pPr marL="178308" indent="0" algn="just"/>
            <a:endParaRPr lang="en-US" sz="2400" b="0" dirty="0"/>
          </a:p>
          <a:p>
            <a:pPr marL="178308" indent="0" algn="just"/>
            <a:r>
              <a:rPr lang="en-US" sz="2400" b="0" dirty="0" smtClean="0"/>
              <a:t>Compared language of Unit NPI Contract with Davis’ Anti-Washout Clause</a:t>
            </a:r>
          </a:p>
          <a:p>
            <a:pPr marL="466344" lvl="3" indent="0">
              <a:buNone/>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349170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NPI Contract from </a:t>
            </a:r>
            <a:r>
              <a:rPr lang="en-US" i="1" dirty="0" smtClean="0"/>
              <a:t>Ultra</a:t>
            </a:r>
            <a:endParaRPr lang="en-US" i="1" dirty="0"/>
          </a:p>
        </p:txBody>
      </p:sp>
      <p:sp>
        <p:nvSpPr>
          <p:cNvPr id="3" name="Content Placeholder 2"/>
          <p:cNvSpPr>
            <a:spLocks noGrp="1"/>
          </p:cNvSpPr>
          <p:nvPr>
            <p:ph idx="1"/>
          </p:nvPr>
        </p:nvSpPr>
        <p:spPr/>
        <p:txBody>
          <a:bodyPr/>
          <a:lstStyle/>
          <a:p>
            <a:pPr marL="466344" lvl="3" indent="0" algn="just">
              <a:buNone/>
            </a:pPr>
            <a:r>
              <a:rPr lang="en-US" sz="2000" dirty="0"/>
              <a:t>Section 7. Surrender</a:t>
            </a:r>
          </a:p>
          <a:p>
            <a:pPr marL="466344" lvl="3" indent="0" algn="just">
              <a:buNone/>
            </a:pPr>
            <a:endParaRPr lang="en-US" sz="2000" dirty="0"/>
          </a:p>
          <a:p>
            <a:pPr marL="466344" lvl="3" indent="0" algn="just">
              <a:buNone/>
            </a:pPr>
            <a:r>
              <a:rPr lang="en-US" sz="2000" dirty="0"/>
              <a:t>In the event any lease is </a:t>
            </a:r>
            <a:r>
              <a:rPr lang="en-US" sz="2000" b="1" u="sng" dirty="0"/>
              <a:t>surrendered or released </a:t>
            </a:r>
            <a:r>
              <a:rPr lang="en-US" sz="2000" dirty="0"/>
              <a:t>pursuant to the provisions of this section and thereafter First Parties, or any of them, obtain a lease covering lands the leasehold interest in which has been so surrendered, the interest so acquired or obtained by First Parties, or any of them, shall be subject to the provisions hereof, if such new lease is </a:t>
            </a:r>
            <a:r>
              <a:rPr lang="en-US" sz="2000" b="1" u="sng" dirty="0"/>
              <a:t>obtained within five (5) years from the date of any such surrender or release</a:t>
            </a:r>
            <a:r>
              <a:rPr lang="en-US" sz="2000" dirty="0"/>
              <a:t>....</a:t>
            </a:r>
          </a:p>
          <a:p>
            <a:pPr marL="466344" lvl="3" indent="0">
              <a:buNone/>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925636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Anti-Washout Clause</a:t>
            </a:r>
            <a:endParaRPr lang="en-US" dirty="0"/>
          </a:p>
        </p:txBody>
      </p:sp>
      <p:sp>
        <p:nvSpPr>
          <p:cNvPr id="3" name="Content Placeholder 2"/>
          <p:cNvSpPr>
            <a:spLocks noGrp="1"/>
          </p:cNvSpPr>
          <p:nvPr>
            <p:ph idx="1"/>
          </p:nvPr>
        </p:nvSpPr>
        <p:spPr/>
        <p:txBody>
          <a:bodyPr/>
          <a:lstStyle/>
          <a:p>
            <a:pPr marL="0" lvl="1" indent="0" algn="just">
              <a:buNone/>
            </a:pPr>
            <a:endParaRPr lang="en-US" sz="2000" dirty="0"/>
          </a:p>
          <a:p>
            <a:pPr marL="0" lvl="1" indent="0" algn="just">
              <a:buNone/>
            </a:pPr>
            <a:endParaRPr lang="en-US" sz="2000" dirty="0" smtClean="0"/>
          </a:p>
          <a:p>
            <a:pPr marL="0" lvl="1" indent="0" algn="just">
              <a:buNone/>
            </a:pPr>
            <a:r>
              <a:rPr lang="en-US" sz="2400" dirty="0" smtClean="0"/>
              <a:t>TO </a:t>
            </a:r>
            <a:r>
              <a:rPr lang="en-US" sz="2400" dirty="0"/>
              <a:t>HAVE AND TO HOLD unto the said Continental Oil Company, its </a:t>
            </a:r>
            <a:r>
              <a:rPr lang="en-US" sz="2400" dirty="0" smtClean="0"/>
              <a:t>successors and </a:t>
            </a:r>
            <a:r>
              <a:rPr lang="en-US" sz="2400" dirty="0"/>
              <a:t>assigns, subject to the terms and conditions of said lease; the grants </a:t>
            </a:r>
            <a:r>
              <a:rPr lang="en-US" sz="2400" dirty="0" smtClean="0"/>
              <a:t>and reservations </a:t>
            </a:r>
            <a:r>
              <a:rPr lang="en-US" sz="2400" dirty="0"/>
              <a:t>herein contained </a:t>
            </a:r>
            <a:r>
              <a:rPr lang="en-US" sz="2400" b="1" u="sng" dirty="0"/>
              <a:t>extending to any renewal lease, substitute lease </a:t>
            </a:r>
            <a:r>
              <a:rPr lang="en-US" sz="2400" b="1" u="sng" dirty="0" smtClean="0"/>
              <a:t>or new </a:t>
            </a:r>
            <a:r>
              <a:rPr lang="en-US" sz="2400" b="1" u="sng" dirty="0"/>
              <a:t>lease issued </a:t>
            </a:r>
            <a:r>
              <a:rPr lang="en-US" sz="2400" dirty="0"/>
              <a:t>in </a:t>
            </a:r>
            <a:r>
              <a:rPr lang="en-US" sz="2400" b="1" u="sng" dirty="0"/>
              <a:t>lieu thereof </a:t>
            </a:r>
            <a:r>
              <a:rPr lang="en-US" sz="2400" dirty="0"/>
              <a:t>with full effect.</a:t>
            </a:r>
            <a:endParaRPr lang="en-US" sz="2400" dirty="0" smtClean="0"/>
          </a:p>
          <a:p>
            <a:pPr lvl="1"/>
            <a:endParaRPr lang="en-US" dirty="0"/>
          </a:p>
          <a:p>
            <a:pPr marL="466344" lvl="3" indent="0">
              <a:buNone/>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4178902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Unique duty owed to Non-Operating Interests (absent Express Provision)</a:t>
            </a:r>
            <a:endParaRPr lang="en-US" dirty="0"/>
          </a:p>
        </p:txBody>
      </p:sp>
      <p:sp>
        <p:nvSpPr>
          <p:cNvPr id="3" name="Content Placeholder 2"/>
          <p:cNvSpPr>
            <a:spLocks noGrp="1"/>
          </p:cNvSpPr>
          <p:nvPr>
            <p:ph idx="1"/>
          </p:nvPr>
        </p:nvSpPr>
        <p:spPr/>
        <p:txBody>
          <a:bodyPr/>
          <a:lstStyle/>
          <a:p>
            <a:pPr lvl="3"/>
            <a:endParaRPr lang="en-US" sz="2000" dirty="0" smtClean="0"/>
          </a:p>
          <a:p>
            <a:pPr lvl="3"/>
            <a:r>
              <a:rPr lang="en-US" sz="2400" dirty="0" smtClean="0"/>
              <a:t>No implied duty to drill/explore</a:t>
            </a:r>
          </a:p>
          <a:p>
            <a:pPr lvl="3"/>
            <a:endParaRPr lang="en-US" sz="2400" dirty="0" smtClean="0"/>
          </a:p>
          <a:p>
            <a:pPr lvl="3"/>
            <a:r>
              <a:rPr lang="en-US" sz="2400" dirty="0" smtClean="0"/>
              <a:t>No duty to extend lease beyond primary term</a:t>
            </a:r>
          </a:p>
          <a:p>
            <a:pPr lvl="3"/>
            <a:endParaRPr lang="en-US" sz="2000" dirty="0" smtClean="0"/>
          </a:p>
          <a:p>
            <a:pPr lvl="3"/>
            <a:endParaRPr lang="en-US"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248001830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Wyoming Supreme Court</a:t>
            </a:r>
            <a:endParaRPr lang="en-US" dirty="0"/>
          </a:p>
        </p:txBody>
      </p:sp>
      <p:sp>
        <p:nvSpPr>
          <p:cNvPr id="3" name="Content Placeholder 2"/>
          <p:cNvSpPr>
            <a:spLocks noGrp="1"/>
          </p:cNvSpPr>
          <p:nvPr>
            <p:ph idx="1"/>
          </p:nvPr>
        </p:nvSpPr>
        <p:spPr/>
        <p:txBody>
          <a:bodyPr>
            <a:normAutofit/>
          </a:bodyPr>
          <a:lstStyle/>
          <a:p>
            <a:pPr marL="9144" lvl="1" indent="0">
              <a:buNone/>
            </a:pPr>
            <a:r>
              <a:rPr lang="en-US" sz="2400" dirty="0" smtClean="0"/>
              <a:t>Not a renewal, substitute or new lease:</a:t>
            </a:r>
          </a:p>
          <a:p>
            <a:pPr marL="9144" lvl="1" indent="0" algn="just">
              <a:buNone/>
            </a:pPr>
            <a:r>
              <a:rPr lang="en-US" sz="2400" dirty="0" smtClean="0"/>
              <a:t>(1) Wyo. State Lease 79-0645 covered </a:t>
            </a:r>
            <a:r>
              <a:rPr lang="en-US" sz="2400" dirty="0"/>
              <a:t>all of </a:t>
            </a:r>
            <a:r>
              <a:rPr lang="en-US" sz="2400" dirty="0" smtClean="0"/>
              <a:t>Sec. </a:t>
            </a:r>
            <a:r>
              <a:rPr lang="en-US" sz="2400" dirty="0"/>
              <a:t>16, </a:t>
            </a:r>
            <a:r>
              <a:rPr lang="en-US" sz="2400" dirty="0" smtClean="0"/>
              <a:t>prior </a:t>
            </a:r>
            <a:r>
              <a:rPr lang="en-US" sz="2400" dirty="0"/>
              <a:t>leases </a:t>
            </a:r>
            <a:r>
              <a:rPr lang="en-US" sz="2400" dirty="0" smtClean="0"/>
              <a:t>covered </a:t>
            </a:r>
            <a:r>
              <a:rPr lang="en-US" sz="2400" dirty="0"/>
              <a:t>two distinct </a:t>
            </a:r>
            <a:r>
              <a:rPr lang="en-US" sz="2400" dirty="0" smtClean="0"/>
              <a:t>parcels; </a:t>
            </a:r>
          </a:p>
          <a:p>
            <a:pPr marL="9144" lvl="1" indent="0" algn="just">
              <a:buNone/>
            </a:pPr>
            <a:r>
              <a:rPr lang="en-US" sz="2400" dirty="0" smtClean="0"/>
              <a:t>(</a:t>
            </a:r>
            <a:r>
              <a:rPr lang="en-US" sz="2400" dirty="0"/>
              <a:t>2) Wyo. State Lease 79-0645 </a:t>
            </a:r>
            <a:r>
              <a:rPr lang="en-US" sz="2400" dirty="0" smtClean="0"/>
              <a:t>contained </a:t>
            </a:r>
            <a:r>
              <a:rPr lang="en-US" sz="2400" dirty="0"/>
              <a:t>“substantially different terms” from the 1951 Leases; </a:t>
            </a:r>
            <a:endParaRPr lang="en-US" sz="2400" dirty="0" smtClean="0"/>
          </a:p>
          <a:p>
            <a:pPr marL="9144" lvl="1" indent="0" algn="just">
              <a:buNone/>
            </a:pPr>
            <a:r>
              <a:rPr lang="en-US" sz="2400" dirty="0" smtClean="0"/>
              <a:t>(</a:t>
            </a:r>
            <a:r>
              <a:rPr lang="en-US" sz="2400" dirty="0"/>
              <a:t>3) Wyo. State Lease 79-0645</a:t>
            </a:r>
            <a:r>
              <a:rPr lang="en-US" sz="2400" dirty="0" smtClean="0"/>
              <a:t> </a:t>
            </a:r>
            <a:r>
              <a:rPr lang="en-US" sz="2400" dirty="0"/>
              <a:t>leased by a stranger-to-title lessee; and </a:t>
            </a:r>
            <a:endParaRPr lang="en-US" sz="2400" dirty="0" smtClean="0"/>
          </a:p>
          <a:p>
            <a:pPr marL="9144" lvl="1" indent="0" algn="just">
              <a:buNone/>
            </a:pPr>
            <a:r>
              <a:rPr lang="en-US" sz="2400" dirty="0" smtClean="0"/>
              <a:t>(</a:t>
            </a:r>
            <a:r>
              <a:rPr lang="en-US" sz="2400" dirty="0"/>
              <a:t>4) Dr. Ribbe was not a straw-man for Mountain Fuel Supply</a:t>
            </a:r>
            <a:endParaRPr lang="en-US" sz="2400"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8751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CONTRASTING two cases</a:t>
            </a:r>
            <a:endParaRPr lang="en-US" dirty="0"/>
          </a:p>
        </p:txBody>
      </p:sp>
      <p:sp>
        <p:nvSpPr>
          <p:cNvPr id="3" name="Content Placeholder 2"/>
          <p:cNvSpPr>
            <a:spLocks noGrp="1"/>
          </p:cNvSpPr>
          <p:nvPr>
            <p:ph idx="1"/>
          </p:nvPr>
        </p:nvSpPr>
        <p:spPr/>
        <p:txBody>
          <a:bodyPr>
            <a:normAutofit/>
          </a:bodyPr>
          <a:lstStyle/>
          <a:p>
            <a:pPr marL="0" lvl="1" indent="0">
              <a:buNone/>
            </a:pPr>
            <a:endParaRPr lang="en-US" sz="2000" dirty="0" smtClean="0"/>
          </a:p>
          <a:p>
            <a:pPr marL="0" lvl="1" indent="0">
              <a:buNone/>
            </a:pPr>
            <a:endParaRPr lang="en-US" sz="2800" dirty="0"/>
          </a:p>
          <a:p>
            <a:pPr marL="0" lvl="1" indent="0">
              <a:buNone/>
            </a:pPr>
            <a:r>
              <a:rPr lang="en-US" sz="2800" dirty="0" smtClean="0"/>
              <a:t>Every situation is different, must read the Agreement, Contract, Assignment</a:t>
            </a:r>
          </a:p>
          <a:p>
            <a:pPr marL="0" lvl="1" indent="0">
              <a:buNone/>
            </a:pPr>
            <a:endParaRPr lang="en-US" sz="2800" dirty="0"/>
          </a:p>
          <a:p>
            <a:pPr marL="0" lvl="1" indent="0">
              <a:buNone/>
            </a:pPr>
            <a:r>
              <a:rPr lang="en-US" sz="2800" dirty="0" smtClean="0"/>
              <a:t>Same/Similar facts applied to two different clauses resulted in different outcomes</a:t>
            </a:r>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269040288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Caution regarding </a:t>
            </a:r>
            <a:r>
              <a:rPr lang="en-US" i="1" dirty="0" smtClean="0"/>
              <a:t>Questar</a:t>
            </a:r>
            <a:r>
              <a:rPr lang="en-US" dirty="0" smtClean="0"/>
              <a:t> case</a:t>
            </a:r>
            <a:endParaRPr lang="en-US" dirty="0"/>
          </a:p>
        </p:txBody>
      </p:sp>
      <p:sp>
        <p:nvSpPr>
          <p:cNvPr id="3" name="Content Placeholder 2"/>
          <p:cNvSpPr>
            <a:spLocks noGrp="1"/>
          </p:cNvSpPr>
          <p:nvPr>
            <p:ph idx="1"/>
          </p:nvPr>
        </p:nvSpPr>
        <p:spPr/>
        <p:txBody>
          <a:bodyPr/>
          <a:lstStyle/>
          <a:p>
            <a:pPr marL="0" lvl="1" indent="0" algn="just">
              <a:buNone/>
            </a:pPr>
            <a:endParaRPr lang="en-US" sz="2400" dirty="0" smtClean="0"/>
          </a:p>
          <a:p>
            <a:pPr marL="0" lvl="1" indent="0" algn="just">
              <a:buNone/>
            </a:pPr>
            <a:r>
              <a:rPr lang="en-US" sz="2400" dirty="0" smtClean="0"/>
              <a:t>It </a:t>
            </a:r>
            <a:r>
              <a:rPr lang="en-US" sz="2400" dirty="0"/>
              <a:t>remains to be seen, however, whether substituting a lease requiring delay-rentals with a paid-up lease, </a:t>
            </a:r>
            <a:r>
              <a:rPr lang="en-US" sz="2400" dirty="0" smtClean="0"/>
              <a:t>decreasing/increasing </a:t>
            </a:r>
            <a:r>
              <a:rPr lang="en-US" sz="2400" dirty="0"/>
              <a:t>the primary term, or </a:t>
            </a:r>
            <a:r>
              <a:rPr lang="en-US" sz="2400" dirty="0" smtClean="0"/>
              <a:t>decreasing/increasing </a:t>
            </a:r>
            <a:r>
              <a:rPr lang="en-US" sz="2400" dirty="0"/>
              <a:t>the landowner royalty due </a:t>
            </a:r>
            <a:r>
              <a:rPr lang="en-US" sz="2400" dirty="0" smtClean="0"/>
              <a:t>rise </a:t>
            </a:r>
            <a:r>
              <a:rPr lang="en-US" sz="2400" dirty="0"/>
              <a:t>to the level of “substantially different terms</a:t>
            </a:r>
            <a:r>
              <a:rPr lang="en-US" sz="2400" dirty="0" smtClean="0"/>
              <a:t>.”</a:t>
            </a:r>
          </a:p>
          <a:p>
            <a:pPr marL="0" lvl="1" indent="0" algn="just">
              <a:buNone/>
            </a:pPr>
            <a:endParaRPr lang="en-US" sz="2400" dirty="0"/>
          </a:p>
          <a:p>
            <a:pPr marL="0" lvl="1" indent="0" algn="just">
              <a:buNone/>
            </a:pPr>
            <a:r>
              <a:rPr lang="en-US" sz="2400" dirty="0" smtClean="0"/>
              <a:t>Probably requires something more substantial.</a:t>
            </a:r>
          </a:p>
          <a:p>
            <a:pPr marL="466344" lvl="3" indent="0">
              <a:buNone/>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17915767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and Questions</a:t>
            </a:r>
            <a:endParaRPr lang="en-US" dirty="0"/>
          </a:p>
        </p:txBody>
      </p:sp>
      <p:sp>
        <p:nvSpPr>
          <p:cNvPr id="3" name="Content Placeholder 2"/>
          <p:cNvSpPr>
            <a:spLocks noGrp="1"/>
          </p:cNvSpPr>
          <p:nvPr>
            <p:ph idx="1"/>
          </p:nvPr>
        </p:nvSpPr>
        <p:spPr/>
        <p:txBody>
          <a:bodyPr>
            <a:normAutofit/>
          </a:bodyPr>
          <a:lstStyle/>
          <a:p>
            <a:pPr marL="285750" indent="-285750">
              <a:buFontTx/>
              <a:buChar char="-"/>
            </a:pPr>
            <a:endParaRPr lang="en-US" sz="1800" b="0" dirty="0" smtClean="0"/>
          </a:p>
          <a:p>
            <a:endParaRPr lang="en-US" sz="2000" dirty="0" smtClean="0"/>
          </a:p>
          <a:p>
            <a:r>
              <a:rPr lang="en-US" sz="2400" dirty="0" smtClean="0"/>
              <a:t>Contact Info:</a:t>
            </a:r>
          </a:p>
          <a:p>
            <a:r>
              <a:rPr lang="en-US" sz="1800" dirty="0" smtClean="0"/>
              <a:t>Eric Thompson</a:t>
            </a:r>
          </a:p>
          <a:p>
            <a:r>
              <a:rPr lang="en-US" sz="1800" dirty="0" smtClean="0">
                <a:hlinkClick r:id="rId3"/>
              </a:rPr>
              <a:t>ethompson@akersthompsonlaw.com</a:t>
            </a:r>
            <a:endParaRPr lang="en-US" sz="1800" dirty="0" smtClean="0"/>
          </a:p>
          <a:p>
            <a:r>
              <a:rPr lang="en-US" sz="1800" dirty="0" smtClean="0"/>
              <a:t>akersthompsonlaw.com</a:t>
            </a:r>
          </a:p>
          <a:p>
            <a:r>
              <a:rPr lang="en-US" sz="1800" dirty="0" smtClean="0"/>
              <a:t>(720) 488-0835</a:t>
            </a:r>
            <a:endParaRPr lang="en-US" sz="1800" dirty="0"/>
          </a:p>
        </p:txBody>
      </p:sp>
      <p:pic>
        <p:nvPicPr>
          <p:cNvPr id="4" name="Picture 3" descr="P:\Akers &amp; Associates\Akers &amp; Thompson Logo for Office\For Office\A&amp;K-Logo-Blue4off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715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3"/>
            <a:r>
              <a:rPr lang="en-US" sz="2800" dirty="0" smtClean="0"/>
              <a:t>Some, but not all, duties also owed to Lessor </a:t>
            </a:r>
          </a:p>
        </p:txBody>
      </p:sp>
      <p:sp>
        <p:nvSpPr>
          <p:cNvPr id="3" name="Content Placeholder 2"/>
          <p:cNvSpPr>
            <a:spLocks noGrp="1"/>
          </p:cNvSpPr>
          <p:nvPr>
            <p:ph idx="1"/>
          </p:nvPr>
        </p:nvSpPr>
        <p:spPr/>
        <p:txBody>
          <a:bodyPr/>
          <a:lstStyle/>
          <a:p>
            <a:pPr lvl="3"/>
            <a:endParaRPr lang="en-US" sz="2000" dirty="0" smtClean="0"/>
          </a:p>
          <a:p>
            <a:pPr lvl="3"/>
            <a:r>
              <a:rPr lang="en-US" sz="2400" dirty="0" smtClean="0"/>
              <a:t>Prevent drainage</a:t>
            </a:r>
          </a:p>
          <a:p>
            <a:pPr lvl="3"/>
            <a:r>
              <a:rPr lang="en-US" sz="2400" dirty="0" smtClean="0"/>
              <a:t>Negligent operation</a:t>
            </a:r>
          </a:p>
          <a:p>
            <a:pPr lvl="3"/>
            <a:r>
              <a:rPr lang="en-US" sz="2400" dirty="0" smtClean="0"/>
              <a:t>Duty of good faith and fair dealing </a:t>
            </a:r>
          </a:p>
          <a:p>
            <a:pPr lvl="4"/>
            <a:r>
              <a:rPr lang="en-US" sz="2400" dirty="0" smtClean="0"/>
              <a:t>but no fiduciary duty </a:t>
            </a:r>
          </a:p>
          <a:p>
            <a:pPr marL="466344" lvl="3" indent="0">
              <a:buNone/>
            </a:pPr>
            <a:r>
              <a:rPr lang="en-US" sz="2000" dirty="0" smtClean="0"/>
              <a:t> </a:t>
            </a:r>
            <a:endParaRPr lang="en-US" sz="2000" dirty="0" smtClean="0">
              <a:solidFill>
                <a:schemeClr val="accent2"/>
              </a:solidFill>
            </a:endParaRPr>
          </a:p>
          <a:p>
            <a:pPr lvl="3"/>
            <a:endParaRPr lang="en-US" dirty="0" smtClean="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2723085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Washouts</a:t>
            </a:r>
            <a:endParaRPr lang="en-US" dirty="0"/>
          </a:p>
        </p:txBody>
      </p:sp>
      <p:sp>
        <p:nvSpPr>
          <p:cNvPr id="3" name="Content Placeholder 2"/>
          <p:cNvSpPr>
            <a:spLocks noGrp="1"/>
          </p:cNvSpPr>
          <p:nvPr>
            <p:ph idx="1"/>
          </p:nvPr>
        </p:nvSpPr>
        <p:spPr/>
        <p:txBody>
          <a:bodyPr/>
          <a:lstStyle/>
          <a:p>
            <a:pPr marL="466344" lvl="3" indent="0">
              <a:buNone/>
            </a:pPr>
            <a:endParaRPr lang="en-US" dirty="0" smtClean="0"/>
          </a:p>
          <a:p>
            <a:pPr marL="466344" lvl="3" indent="0" algn="just">
              <a:buNone/>
            </a:pPr>
            <a:r>
              <a:rPr lang="en-US" sz="2000" dirty="0" smtClean="0"/>
              <a:t>Another situation in which some courts have protected the holder of the overriding royalty is called a “washout” transaction, generally involving some </a:t>
            </a:r>
            <a:r>
              <a:rPr lang="en-US" sz="2000" b="1" u="sng" dirty="0" smtClean="0"/>
              <a:t>bad faith on the part of the lessee</a:t>
            </a:r>
            <a:r>
              <a:rPr lang="en-US" sz="2000" dirty="0" smtClean="0"/>
              <a:t>. In this type of situation, the operator takes a new lease before the expiration of the old lease and then simply permits the old lease to expire.</a:t>
            </a:r>
          </a:p>
          <a:p>
            <a:pPr marL="466344" lvl="3" indent="0">
              <a:buNone/>
            </a:pPr>
            <a:r>
              <a:rPr lang="en-US" i="1" dirty="0" smtClean="0"/>
              <a:t>Sunac Petroleum Corp. v. Parkes</a:t>
            </a:r>
            <a:r>
              <a:rPr lang="en-US" dirty="0" smtClean="0"/>
              <a:t>, 416 S.W.2d 798 (Tex. 1967) (citations omitted).</a:t>
            </a:r>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2397124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Washouts</a:t>
            </a:r>
            <a:endParaRPr lang="en-US" dirty="0"/>
          </a:p>
        </p:txBody>
      </p:sp>
      <p:sp>
        <p:nvSpPr>
          <p:cNvPr id="3" name="Content Placeholder 2"/>
          <p:cNvSpPr>
            <a:spLocks noGrp="1"/>
          </p:cNvSpPr>
          <p:nvPr>
            <p:ph idx="1"/>
          </p:nvPr>
        </p:nvSpPr>
        <p:spPr/>
        <p:txBody>
          <a:bodyPr/>
          <a:lstStyle/>
          <a:p>
            <a:pPr lvl="3">
              <a:buAutoNum type="alphaUcPeriod"/>
            </a:pPr>
            <a:endParaRPr lang="en-US" dirty="0" smtClean="0"/>
          </a:p>
          <a:p>
            <a:pPr marL="0" indent="0" algn="just"/>
            <a:r>
              <a:rPr lang="en-US" sz="2400" b="0" dirty="0" smtClean="0"/>
              <a:t>The intentional termination of a lease to destroy a nonoperating interest is a washout tactic. A washout is conduct by an operator designed to extinguish the overriding royalty interest while at the same time preserving the operator’s interest.</a:t>
            </a:r>
            <a:endParaRPr lang="en-US" sz="2400" b="0" dirty="0"/>
          </a:p>
          <a:p>
            <a:pPr marL="0" indent="0"/>
            <a:r>
              <a:rPr lang="en-US" dirty="0">
                <a:solidFill>
                  <a:srgbClr val="FF0000"/>
                </a:solidFill>
              </a:rPr>
              <a:t>	</a:t>
            </a:r>
            <a:r>
              <a:rPr lang="en-US" i="1" dirty="0"/>
              <a:t>Sawyer v. Guthrie</a:t>
            </a:r>
            <a:r>
              <a:rPr lang="en-US" dirty="0"/>
              <a:t>, 215 F. Supp. 2d 1254, 1257 (D. Wyo. 2002).</a:t>
            </a:r>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8959494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16720</TotalTime>
  <Words>3220</Words>
  <Application>Microsoft Office PowerPoint</Application>
  <PresentationFormat>On-screen Show (4:3)</PresentationFormat>
  <Paragraphs>414</Paragraphs>
  <Slides>63</Slides>
  <Notes>63</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Angles</vt:lpstr>
      <vt:lpstr>Washouts, Extensions &amp; Renewals of Non-Operating Interests  </vt:lpstr>
      <vt:lpstr>History of Non-Operating Interests</vt:lpstr>
      <vt:lpstr>DURATION OF Non-Operating Interests</vt:lpstr>
      <vt:lpstr>DURATION OF Non-Operating Interests</vt:lpstr>
      <vt:lpstr>DURATION OF Non-Operating Interests</vt:lpstr>
      <vt:lpstr>No Unique duty owed to Non-Operating Interests (absent Express Provision)</vt:lpstr>
      <vt:lpstr>Some, but not all, duties also owed to Lessor </vt:lpstr>
      <vt:lpstr>History of Washouts</vt:lpstr>
      <vt:lpstr>History of Washouts</vt:lpstr>
      <vt:lpstr>History of Washouts</vt:lpstr>
      <vt:lpstr>History of Washouts</vt:lpstr>
      <vt:lpstr>Anti-Washout/Renewal and Extension Clauses</vt:lpstr>
      <vt:lpstr>Anti-Washout/Renewal and Extension Clauses</vt:lpstr>
      <vt:lpstr>Anti-Washout/Renewal and Extension Clauses</vt:lpstr>
      <vt:lpstr>Extension, Renewal, Surrender</vt:lpstr>
      <vt:lpstr>Do Clauses change Duty on Lessee/Operator?</vt:lpstr>
      <vt:lpstr>History of Washouts</vt:lpstr>
      <vt:lpstr>Override v. Net Profits Interest</vt:lpstr>
      <vt:lpstr>Override v. Net Profits Interest</vt:lpstr>
      <vt:lpstr>Ultra Resources, Inc. v. Hartman,   2010 WY 26.</vt:lpstr>
      <vt:lpstr>Facts of Ultra Resources</vt:lpstr>
      <vt:lpstr>Facts of Ultra (Cont’D)</vt:lpstr>
      <vt:lpstr>Facts of Ultra (Cont’D)</vt:lpstr>
      <vt:lpstr>District COURT Holding (Partial)</vt:lpstr>
      <vt:lpstr>Ultra District COURT DECISION</vt:lpstr>
      <vt:lpstr>Wyoming Supreme Court</vt:lpstr>
      <vt:lpstr>1st Holding of Wyoming Supreme Court</vt:lpstr>
      <vt:lpstr>NPI survived termination of Pinedale Unit</vt:lpstr>
      <vt:lpstr>1. NET PROFITS INTEREST</vt:lpstr>
      <vt:lpstr>Wyoming Supreme Court</vt:lpstr>
      <vt:lpstr>NPI survived termination of Pinedale Unit</vt:lpstr>
      <vt:lpstr>7. Surrender </vt:lpstr>
      <vt:lpstr>7. Surrender (Cont’d)</vt:lpstr>
      <vt:lpstr>7. Surrender (Cont’d): Anti-Washout</vt:lpstr>
      <vt:lpstr>NPI survived termination of Pinedale Unit</vt:lpstr>
      <vt:lpstr>2nd Holding of Wyoming Supreme Court</vt:lpstr>
      <vt:lpstr>Wyo. State Lease 79-0645 was a “replacement Lease”</vt:lpstr>
      <vt:lpstr>Wyo. State Lease 79-0645 was a “replacement Lease”</vt:lpstr>
      <vt:lpstr>7. Surrender (Cont’d): Anti-Washout</vt:lpstr>
      <vt:lpstr>“Termination” of Prior State Leases</vt:lpstr>
      <vt:lpstr>Wyoming State Leases 0-11505 and 0-11529</vt:lpstr>
      <vt:lpstr>Wyoming Supreme Court</vt:lpstr>
      <vt:lpstr>Wyoming Supreme Court</vt:lpstr>
      <vt:lpstr>Wyoming Supreme Court</vt:lpstr>
      <vt:lpstr>Wyoming Supreme Court</vt:lpstr>
      <vt:lpstr>Take away from Ultra v. Hartman</vt:lpstr>
      <vt:lpstr>QUESTAR Exploration and Production Company v. ROCKY MOUNTAIN RESOURCES, LLC, 2017 WY 10.</vt:lpstr>
      <vt:lpstr>QUESTAR v. ROCKY MOUNTAIN</vt:lpstr>
      <vt:lpstr>FACTS OF QUESTAR</vt:lpstr>
      <vt:lpstr>Davis Anti-Washout Clause</vt:lpstr>
      <vt:lpstr>FACTS OF QUESTAR (Cont’d)</vt:lpstr>
      <vt:lpstr>FACTS OF QUESTAR (Cont’d)</vt:lpstr>
      <vt:lpstr>FACTS OF QUESTAR (Cont’d)</vt:lpstr>
      <vt:lpstr>LEADING UP TO LITIGATION in QUESTAR</vt:lpstr>
      <vt:lpstr>District Court</vt:lpstr>
      <vt:lpstr>QUESTAR - District Court</vt:lpstr>
      <vt:lpstr>Wyoming Supreme Court</vt:lpstr>
      <vt:lpstr>Unit NPI Contract from Ultra</vt:lpstr>
      <vt:lpstr>Anti-Washout Clause</vt:lpstr>
      <vt:lpstr>Wyoming Supreme Court</vt:lpstr>
      <vt:lpstr>CONTRASTING two cases</vt:lpstr>
      <vt:lpstr>Take Caution regarding Questar case</vt:lpstr>
      <vt:lpstr>Thanks and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User6</dc:creator>
  <cp:lastModifiedBy>User3</cp:lastModifiedBy>
  <cp:revision>403</cp:revision>
  <cp:lastPrinted>2018-01-25T00:43:33Z</cp:lastPrinted>
  <dcterms:created xsi:type="dcterms:W3CDTF">2015-12-02T20:03:53Z</dcterms:created>
  <dcterms:modified xsi:type="dcterms:W3CDTF">2018-02-06T17:11:18Z</dcterms:modified>
</cp:coreProperties>
</file>